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70" r:id="rId5"/>
    <p:sldId id="269" r:id="rId6"/>
    <p:sldId id="268" r:id="rId7"/>
    <p:sldId id="258" r:id="rId8"/>
    <p:sldId id="259" r:id="rId9"/>
    <p:sldId id="271" r:id="rId10"/>
    <p:sldId id="260" r:id="rId11"/>
    <p:sldId id="282" r:id="rId12"/>
    <p:sldId id="272" r:id="rId13"/>
    <p:sldId id="273" r:id="rId14"/>
    <p:sldId id="261" r:id="rId15"/>
    <p:sldId id="274" r:id="rId16"/>
    <p:sldId id="275" r:id="rId17"/>
    <p:sldId id="262" r:id="rId18"/>
    <p:sldId id="277" r:id="rId19"/>
    <p:sldId id="290" r:id="rId20"/>
    <p:sldId id="276" r:id="rId21"/>
    <p:sldId id="278" r:id="rId22"/>
    <p:sldId id="263" r:id="rId23"/>
    <p:sldId id="279" r:id="rId24"/>
    <p:sldId id="280" r:id="rId25"/>
    <p:sldId id="264" r:id="rId26"/>
    <p:sldId id="283" r:id="rId27"/>
    <p:sldId id="288" r:id="rId28"/>
    <p:sldId id="284" r:id="rId29"/>
    <p:sldId id="285" r:id="rId30"/>
    <p:sldId id="289" r:id="rId31"/>
    <p:sldId id="286" r:id="rId32"/>
    <p:sldId id="291" r:id="rId33"/>
    <p:sldId id="287" r:id="rId34"/>
    <p:sldId id="265" r:id="rId3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AC03090-F30C-4763-9E24-D0F353DD0FC2}" type="datetimeFigureOut">
              <a:rPr lang="it-IT" smtClean="0"/>
              <a:t>05/10/2021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263339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AC03090-F30C-4763-9E24-D0F353DD0FC2}" type="datetimeFigureOut">
              <a:rPr lang="it-IT" smtClean="0"/>
              <a:t>05/10/2021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610019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AC03090-F30C-4763-9E24-D0F353DD0FC2}" type="datetimeFigureOut">
              <a:rPr lang="it-IT" smtClean="0"/>
              <a:t>05/10/2021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2647190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AC03090-F30C-4763-9E24-D0F353DD0FC2}" type="datetimeFigureOut">
              <a:rPr lang="it-IT" smtClean="0"/>
              <a:t>05/10/2021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1036960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9AC03090-F30C-4763-9E24-D0F353DD0FC2}" type="datetimeFigureOut">
              <a:rPr lang="it-IT" smtClean="0"/>
              <a:t>05/10/2021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2312666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9AC03090-F30C-4763-9E24-D0F353DD0FC2}" type="datetimeFigureOut">
              <a:rPr lang="it-IT" smtClean="0"/>
              <a:t>05/10/2021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172490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AC03090-F30C-4763-9E24-D0F353DD0FC2}" type="datetimeFigureOut">
              <a:rPr lang="it-IT" smtClean="0"/>
              <a:t>05/10/2021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855568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AC03090-F30C-4763-9E24-D0F353DD0FC2}" type="datetimeFigureOut">
              <a:rPr lang="it-IT" smtClean="0"/>
              <a:t>05/10/2021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583477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AC03090-F30C-4763-9E24-D0F353DD0FC2}" type="datetimeFigureOut">
              <a:rPr lang="it-IT" smtClean="0"/>
              <a:t>05/10/2021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1119103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AC03090-F30C-4763-9E24-D0F353DD0FC2}" type="datetimeFigureOut">
              <a:rPr lang="it-IT" smtClean="0"/>
              <a:t>05/10/2021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1648856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AC03090-F30C-4763-9E24-D0F353DD0FC2}" type="datetimeFigureOut">
              <a:rPr lang="it-IT" smtClean="0"/>
              <a:t>05/10/2021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2B76C23-651C-4533-8CA9-D3AA9696B3C6}" type="slidenum">
              <a:rPr lang="it-IT" smtClean="0"/>
              <a:t>‹N›</a:t>
            </a:fld>
            <a:endParaRPr lang="it-IT"/>
          </a:p>
        </p:txBody>
      </p:sp>
    </p:spTree>
    <p:extLst>
      <p:ext uri="{BB962C8B-B14F-4D97-AF65-F5344CB8AC3E}">
        <p14:creationId xmlns:p14="http://schemas.microsoft.com/office/powerpoint/2010/main" val="1339201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03090-F30C-4763-9E24-D0F353DD0FC2}" type="datetimeFigureOut">
              <a:rPr lang="it-IT" smtClean="0"/>
              <a:t>05/10/2021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76C23-651C-4533-8CA9-D3AA9696B3C6}" type="slidenum">
              <a:rPr lang="it-IT" smtClean="0"/>
              <a:t>‹N›</a:t>
            </a:fld>
            <a:endParaRPr lang="it-IT"/>
          </a:p>
        </p:txBody>
      </p:sp>
    </p:spTree>
    <p:extLst>
      <p:ext uri="{BB962C8B-B14F-4D97-AF65-F5344CB8AC3E}">
        <p14:creationId xmlns:p14="http://schemas.microsoft.com/office/powerpoint/2010/main" val="4119183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vatican.va/content/francesco/it/apost_exhortations/documents/papa-francesco_esortazione-ap_20131124_evangelii-gaudium.html#L%E2%80%99azione_misteriosa_del_Risorto_e_del_suo_Spirito"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vatican.va/content/paul-vi/it/apost_exhortations/documents/hf_p-vi_exh_19751208_evangelii-nuntiandi.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4788024" y="188640"/>
            <a:ext cx="4176464" cy="6463308"/>
          </a:xfrm>
          <a:prstGeom prst="rect">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tileRect r="-100000" b="-100000"/>
          </a:gradFill>
        </p:spPr>
        <p:txBody>
          <a:bodyPr wrap="square" rtlCol="0">
            <a:spAutoFit/>
          </a:bodyPr>
          <a:lstStyle/>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endParaRPr lang="it-IT" dirty="0"/>
          </a:p>
        </p:txBody>
      </p:sp>
      <p:sp>
        <p:nvSpPr>
          <p:cNvPr id="2" name="Titolo 1"/>
          <p:cNvSpPr>
            <a:spLocks noGrp="1"/>
          </p:cNvSpPr>
          <p:nvPr>
            <p:ph type="ctrTitle"/>
          </p:nvPr>
        </p:nvSpPr>
        <p:spPr>
          <a:xfrm>
            <a:off x="685800" y="908721"/>
            <a:ext cx="3526160" cy="2691730"/>
          </a:xfrm>
        </p:spPr>
        <p:txBody>
          <a:bodyPr>
            <a:normAutofit fontScale="90000"/>
          </a:bodyPr>
          <a:lstStyle/>
          <a:p>
            <a:r>
              <a:rPr lang="it-IT" b="1" dirty="0" smtClean="0"/>
              <a:t>Dalla fusione </a:t>
            </a:r>
            <a:br>
              <a:rPr lang="it-IT" b="1" dirty="0" smtClean="0"/>
            </a:br>
            <a:r>
              <a:rPr lang="it-IT" b="1" dirty="0" smtClean="0"/>
              <a:t>dello sguardo </a:t>
            </a:r>
            <a:br>
              <a:rPr lang="it-IT" b="1" dirty="0" smtClean="0"/>
            </a:br>
            <a:r>
              <a:rPr lang="it-IT" b="1" dirty="0" smtClean="0"/>
              <a:t>all’unione </a:t>
            </a:r>
            <a:br>
              <a:rPr lang="it-IT" b="1" dirty="0" smtClean="0"/>
            </a:br>
            <a:r>
              <a:rPr lang="it-IT" b="1" dirty="0" smtClean="0"/>
              <a:t>dei cuori</a:t>
            </a:r>
            <a:endParaRPr lang="it-IT" b="1" dirty="0"/>
          </a:p>
        </p:txBody>
      </p:sp>
      <p:sp>
        <p:nvSpPr>
          <p:cNvPr id="3" name="Sottotitolo 2"/>
          <p:cNvSpPr>
            <a:spLocks noGrp="1"/>
          </p:cNvSpPr>
          <p:nvPr>
            <p:ph type="subTitle" idx="1"/>
          </p:nvPr>
        </p:nvSpPr>
        <p:spPr>
          <a:xfrm>
            <a:off x="683568" y="3980656"/>
            <a:ext cx="3200400" cy="1752600"/>
          </a:xfrm>
        </p:spPr>
        <p:txBody>
          <a:bodyPr/>
          <a:lstStyle/>
          <a:p>
            <a:r>
              <a:rPr lang="it-IT" dirty="0" smtClean="0"/>
              <a:t>Mi ha amato                                                              e ha dato                                                        se stesso per me</a:t>
            </a:r>
            <a:endParaRPr lang="it-I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332656"/>
            <a:ext cx="3597275" cy="611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944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lvl="0"/>
            <a:r>
              <a:rPr lang="it-IT" b="1" dirty="0" smtClean="0"/>
              <a:t>Lo stile simbolico </a:t>
            </a:r>
            <a:endParaRPr lang="it-IT" dirty="0"/>
          </a:p>
        </p:txBody>
      </p:sp>
      <p:sp>
        <p:nvSpPr>
          <p:cNvPr id="3" name="Segnaposto contenuto 2"/>
          <p:cNvSpPr>
            <a:spLocks noGrp="1"/>
          </p:cNvSpPr>
          <p:nvPr>
            <p:ph idx="1"/>
          </p:nvPr>
        </p:nvSpPr>
        <p:spPr/>
        <p:txBody>
          <a:bodyPr>
            <a:normAutofit/>
          </a:bodyPr>
          <a:lstStyle/>
          <a:p>
            <a:r>
              <a:rPr lang="it-IT" dirty="0"/>
              <a:t>L’immagine </a:t>
            </a:r>
            <a:r>
              <a:rPr lang="it-IT" dirty="0" smtClean="0"/>
              <a:t>che presentiamo non </a:t>
            </a:r>
            <a:r>
              <a:rPr lang="it-IT" dirty="0"/>
              <a:t>pretende di essere una rappresentazione realista di </a:t>
            </a:r>
            <a:r>
              <a:rPr lang="it-IT" dirty="0" err="1"/>
              <a:t>Comboni</a:t>
            </a:r>
            <a:r>
              <a:rPr lang="it-IT" dirty="0"/>
              <a:t> o di </a:t>
            </a:r>
            <a:r>
              <a:rPr lang="it-IT" dirty="0" smtClean="0"/>
              <a:t>Gesù, ma piuttosto simbolica. </a:t>
            </a:r>
          </a:p>
          <a:p>
            <a:r>
              <a:rPr lang="it-IT" dirty="0" smtClean="0"/>
              <a:t>L’approccio simbolico infatti </a:t>
            </a:r>
            <a:r>
              <a:rPr lang="it-IT" dirty="0"/>
              <a:t>permette all’artista di trasmettere concetti che vanno  ben oltre la rappresentazione realistica. </a:t>
            </a:r>
          </a:p>
          <a:p>
            <a:r>
              <a:rPr lang="it-IT" dirty="0"/>
              <a:t>Questa pittura era stata pensata per l’anno della misericordia.</a:t>
            </a:r>
          </a:p>
        </p:txBody>
      </p:sp>
    </p:spTree>
    <p:extLst>
      <p:ext uri="{BB962C8B-B14F-4D97-AF65-F5344CB8AC3E}">
        <p14:creationId xmlns:p14="http://schemas.microsoft.com/office/powerpoint/2010/main" val="35052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55976" y="274638"/>
            <a:ext cx="4330824" cy="1143000"/>
          </a:xfrm>
        </p:spPr>
        <p:txBody>
          <a:bodyPr/>
          <a:lstStyle/>
          <a:p>
            <a:r>
              <a:rPr lang="it-IT" b="1" dirty="0"/>
              <a:t>Lo stile simbolico </a:t>
            </a:r>
            <a:endParaRPr lang="it-IT" dirty="0"/>
          </a:p>
        </p:txBody>
      </p:sp>
      <p:sp>
        <p:nvSpPr>
          <p:cNvPr id="3" name="Segnaposto contenuto 2"/>
          <p:cNvSpPr>
            <a:spLocks noGrp="1"/>
          </p:cNvSpPr>
          <p:nvPr>
            <p:ph idx="1"/>
          </p:nvPr>
        </p:nvSpPr>
        <p:spPr>
          <a:xfrm>
            <a:off x="457200" y="332656"/>
            <a:ext cx="3898776" cy="5793507"/>
          </a:xfrm>
        </p:spPr>
        <p:txBody>
          <a:bodyPr>
            <a:noAutofit/>
          </a:bodyPr>
          <a:lstStyle/>
          <a:p>
            <a:pPr algn="r"/>
            <a:r>
              <a:rPr lang="it-IT" sz="2200" dirty="0" smtClean="0"/>
              <a:t>Il </a:t>
            </a:r>
            <a:r>
              <a:rPr lang="it-IT" sz="2200" dirty="0"/>
              <a:t>P. </a:t>
            </a:r>
            <a:r>
              <a:rPr lang="it-IT" sz="2200" dirty="0" err="1"/>
              <a:t>Jesus</a:t>
            </a:r>
            <a:r>
              <a:rPr lang="it-IT" sz="2200" dirty="0"/>
              <a:t> </a:t>
            </a:r>
            <a:r>
              <a:rPr lang="it-IT" sz="2200" dirty="0" err="1"/>
              <a:t>Ruiz</a:t>
            </a:r>
            <a:r>
              <a:rPr lang="it-IT" sz="2200" dirty="0"/>
              <a:t> Molina, parroco di </a:t>
            </a:r>
            <a:r>
              <a:rPr lang="it-IT" sz="2200" dirty="0" err="1"/>
              <a:t>Mongoumba</a:t>
            </a:r>
            <a:r>
              <a:rPr lang="it-IT" sz="2200" dirty="0"/>
              <a:t> in RCA, aveva decorato la porta centrale della chiesa con scene richiamanti la misericordia evangelica.  </a:t>
            </a:r>
            <a:endParaRPr lang="it-IT" sz="2200" dirty="0" smtClean="0"/>
          </a:p>
          <a:p>
            <a:pPr algn="r"/>
            <a:r>
              <a:rPr lang="it-IT" sz="2200" dirty="0" smtClean="0"/>
              <a:t>Nelle </a:t>
            </a:r>
            <a:r>
              <a:rPr lang="it-IT" sz="2200" dirty="0"/>
              <a:t>due porte laterali erano previste l’immagine del Cristo Buon Pastore misericordioso che porta Adamo sulle sue spalle del P. </a:t>
            </a:r>
            <a:r>
              <a:rPr lang="it-IT" sz="2200" dirty="0" err="1"/>
              <a:t>Marko</a:t>
            </a:r>
            <a:r>
              <a:rPr lang="it-IT" sz="2200" dirty="0"/>
              <a:t> </a:t>
            </a:r>
            <a:r>
              <a:rPr lang="it-IT" sz="2200" dirty="0" err="1"/>
              <a:t>Rupnik</a:t>
            </a:r>
            <a:r>
              <a:rPr lang="it-IT" sz="2200" dirty="0"/>
              <a:t> e nell’altra Gesù crocifisso e Daniele </a:t>
            </a:r>
            <a:r>
              <a:rPr lang="it-IT" sz="2200" dirty="0" err="1"/>
              <a:t>Comboni</a:t>
            </a:r>
            <a:r>
              <a:rPr lang="it-IT" sz="2200" dirty="0"/>
              <a:t>, buon Pastore per l’Africa.  </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8112" y="2132856"/>
            <a:ext cx="4166592" cy="3124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748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anim calcmode="lin" valueType="num">
                                      <p:cBhvr>
                                        <p:cTn id="8" dur="1000" fill="hold"/>
                                        <p:tgtEl>
                                          <p:spTgt spid="2051"/>
                                        </p:tgtEl>
                                        <p:attrNameLst>
                                          <p:attrName>ppt_x</p:attrName>
                                        </p:attrNameLst>
                                      </p:cBhvr>
                                      <p:tavLst>
                                        <p:tav tm="0">
                                          <p:val>
                                            <p:strVal val="#ppt_x"/>
                                          </p:val>
                                        </p:tav>
                                        <p:tav tm="100000">
                                          <p:val>
                                            <p:strVal val="#ppt_x"/>
                                          </p:val>
                                        </p:tav>
                                      </p:tavLst>
                                    </p:anim>
                                    <p:anim calcmode="lin" valueType="num">
                                      <p:cBhvr>
                                        <p:cTn id="9"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8115746" cy="6086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297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91856"/>
            <a:ext cx="3600400" cy="5889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C:\Users\Renzo\Pictures\Jesus Combo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42102"/>
            <a:ext cx="3600400" cy="6111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91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1000"/>
                                        <p:tgtEl>
                                          <p:spTgt spid="3075"/>
                                        </p:tgtEl>
                                      </p:cBhvr>
                                    </p:animEffect>
                                    <p:anim calcmode="lin" valueType="num">
                                      <p:cBhvr>
                                        <p:cTn id="8" dur="1000" fill="hold"/>
                                        <p:tgtEl>
                                          <p:spTgt spid="3075"/>
                                        </p:tgtEl>
                                        <p:attrNameLst>
                                          <p:attrName>ppt_x</p:attrName>
                                        </p:attrNameLst>
                                      </p:cBhvr>
                                      <p:tavLst>
                                        <p:tav tm="0">
                                          <p:val>
                                            <p:strVal val="#ppt_x"/>
                                          </p:val>
                                        </p:tav>
                                        <p:tav tm="100000">
                                          <p:val>
                                            <p:strVal val="#ppt_x"/>
                                          </p:val>
                                        </p:tav>
                                      </p:tavLst>
                                    </p:anim>
                                    <p:anim calcmode="lin" valueType="num">
                                      <p:cBhvr>
                                        <p:cTn id="9"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6"/>
                                        </p:tgtEl>
                                        <p:attrNameLst>
                                          <p:attrName>style.visibility</p:attrName>
                                        </p:attrNameLst>
                                      </p:cBhvr>
                                      <p:to>
                                        <p:strVal val="visible"/>
                                      </p:to>
                                    </p:set>
                                    <p:animEffect transition="in" filter="fade">
                                      <p:cBhvr>
                                        <p:cTn id="14" dur="1000"/>
                                        <p:tgtEl>
                                          <p:spTgt spid="3076"/>
                                        </p:tgtEl>
                                      </p:cBhvr>
                                    </p:animEffect>
                                    <p:anim calcmode="lin" valueType="num">
                                      <p:cBhvr>
                                        <p:cTn id="15" dur="1000" fill="hold"/>
                                        <p:tgtEl>
                                          <p:spTgt spid="3076"/>
                                        </p:tgtEl>
                                        <p:attrNameLst>
                                          <p:attrName>ppt_x</p:attrName>
                                        </p:attrNameLst>
                                      </p:cBhvr>
                                      <p:tavLst>
                                        <p:tav tm="0">
                                          <p:val>
                                            <p:strVal val="#ppt_x"/>
                                          </p:val>
                                        </p:tav>
                                        <p:tav tm="100000">
                                          <p:val>
                                            <p:strVal val="#ppt_x"/>
                                          </p:val>
                                        </p:tav>
                                      </p:tavLst>
                                    </p:anim>
                                    <p:anim calcmode="lin" valueType="num">
                                      <p:cBhvr>
                                        <p:cTn id="16"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646172"/>
            <a:ext cx="2448272" cy="3862948"/>
          </a:xfrm>
        </p:spPr>
        <p:txBody>
          <a:bodyPr>
            <a:normAutofit fontScale="70000" lnSpcReduction="20000"/>
          </a:bodyPr>
          <a:lstStyle/>
          <a:p>
            <a:pPr marL="0" indent="0">
              <a:buNone/>
            </a:pPr>
            <a:r>
              <a:rPr lang="it-IT" dirty="0"/>
              <a:t>Nel commissionare questo lavoro </a:t>
            </a:r>
            <a:r>
              <a:rPr lang="it-IT" dirty="0" smtClean="0"/>
              <a:t>a </a:t>
            </a:r>
            <a:r>
              <a:rPr lang="it-IT" dirty="0" err="1" smtClean="0"/>
              <a:t>Sr</a:t>
            </a:r>
            <a:r>
              <a:rPr lang="it-IT" dirty="0"/>
              <a:t>. Cecilia Maracci, il P. </a:t>
            </a:r>
            <a:r>
              <a:rPr lang="it-IT" dirty="0" err="1"/>
              <a:t>Jesus</a:t>
            </a:r>
            <a:r>
              <a:rPr lang="it-IT" dirty="0"/>
              <a:t> aveva in mente il testo esplicativo del P. </a:t>
            </a:r>
            <a:r>
              <a:rPr lang="it-IT" dirty="0" err="1" smtClean="0"/>
              <a:t>Rupnik</a:t>
            </a:r>
            <a:r>
              <a:rPr lang="it-IT" dirty="0"/>
              <a:t>, </a:t>
            </a:r>
            <a:r>
              <a:rPr lang="it-IT" dirty="0" smtClean="0"/>
              <a:t> sulla </a:t>
            </a:r>
            <a:r>
              <a:rPr lang="it-IT" dirty="0"/>
              <a:t>sua icona. </a:t>
            </a:r>
            <a:endParaRPr lang="it-IT" dirty="0" smtClean="0"/>
          </a:p>
          <a:p>
            <a:pPr marL="0" indent="0">
              <a:buNone/>
            </a:pPr>
            <a:r>
              <a:rPr lang="it-IT" dirty="0" smtClean="0"/>
              <a:t>Troviamo                      per </a:t>
            </a:r>
            <a:r>
              <a:rPr lang="it-IT" dirty="0"/>
              <a:t>questo </a:t>
            </a:r>
            <a:r>
              <a:rPr lang="it-IT" dirty="0" smtClean="0"/>
              <a:t>           vari </a:t>
            </a:r>
            <a:r>
              <a:rPr lang="it-IT" dirty="0"/>
              <a:t>punti d’incontro </a:t>
            </a:r>
            <a:r>
              <a:rPr lang="it-IT" dirty="0" smtClean="0"/>
              <a:t>                   tra </a:t>
            </a:r>
            <a:r>
              <a:rPr lang="it-IT" dirty="0"/>
              <a:t>le due opere.  </a:t>
            </a:r>
            <a:endParaRPr lang="it-IT" dirty="0" smtClean="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754" r="26565"/>
          <a:stretch/>
        </p:blipFill>
        <p:spPr bwMode="auto">
          <a:xfrm>
            <a:off x="4819600" y="862195"/>
            <a:ext cx="4000872" cy="364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464" t="4488" r="29822" b="5633"/>
          <a:stretch/>
        </p:blipFill>
        <p:spPr bwMode="auto">
          <a:xfrm>
            <a:off x="2810136" y="862195"/>
            <a:ext cx="2481944" cy="364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egnaposto contenuto 2"/>
          <p:cNvSpPr txBox="1">
            <a:spLocks/>
          </p:cNvSpPr>
          <p:nvPr/>
        </p:nvSpPr>
        <p:spPr>
          <a:xfrm>
            <a:off x="467544" y="4581128"/>
            <a:ext cx="8352928" cy="1224137"/>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it-IT" dirty="0" smtClean="0"/>
              <a:t>Per capire il messaggio delle icone è necessaria pazienza, riflessione interiore, mitezza e apertura nei confronti della novità di cui si fanno portatrici.</a:t>
            </a:r>
          </a:p>
          <a:p>
            <a:endParaRPr lang="it-IT" dirty="0"/>
          </a:p>
        </p:txBody>
      </p:sp>
    </p:spTree>
    <p:extLst>
      <p:ext uri="{BB962C8B-B14F-4D97-AF65-F5344CB8AC3E}">
        <p14:creationId xmlns:p14="http://schemas.microsoft.com/office/powerpoint/2010/main" val="208156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1000"/>
                                        <p:tgtEl>
                                          <p:spTgt spid="1026"/>
                                        </p:tgtEl>
                                      </p:cBhvr>
                                    </p:animEffect>
                                    <p:anim calcmode="lin" valueType="num">
                                      <p:cBhvr>
                                        <p:cTn id="29" dur="1000" fill="hold"/>
                                        <p:tgtEl>
                                          <p:spTgt spid="1026"/>
                                        </p:tgtEl>
                                        <p:attrNameLst>
                                          <p:attrName>ppt_x</p:attrName>
                                        </p:attrNameLst>
                                      </p:cBhvr>
                                      <p:tavLst>
                                        <p:tav tm="0">
                                          <p:val>
                                            <p:strVal val="#ppt_x"/>
                                          </p:val>
                                        </p:tav>
                                        <p:tav tm="100000">
                                          <p:val>
                                            <p:strVal val="#ppt_x"/>
                                          </p:val>
                                        </p:tav>
                                      </p:tavLst>
                                    </p:anim>
                                    <p:anim calcmode="lin" valueType="num">
                                      <p:cBhvr>
                                        <p:cTn id="3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lvl="0" algn="l"/>
            <a:r>
              <a:rPr lang="it-IT" b="1" dirty="0" smtClean="0"/>
              <a:t>La forma a mandorla</a:t>
            </a:r>
            <a:r>
              <a:rPr lang="it-IT" dirty="0" smtClean="0"/>
              <a:t> </a:t>
            </a:r>
            <a:endParaRPr lang="it-IT" dirty="0"/>
          </a:p>
        </p:txBody>
      </p:sp>
      <p:sp>
        <p:nvSpPr>
          <p:cNvPr id="3" name="Segnaposto contenuto 2"/>
          <p:cNvSpPr>
            <a:spLocks noGrp="1"/>
          </p:cNvSpPr>
          <p:nvPr>
            <p:ph idx="1"/>
          </p:nvPr>
        </p:nvSpPr>
        <p:spPr>
          <a:xfrm>
            <a:off x="457200" y="1600200"/>
            <a:ext cx="6524061" cy="4525963"/>
          </a:xfrm>
        </p:spPr>
        <p:txBody>
          <a:bodyPr>
            <a:normAutofit fontScale="62500" lnSpcReduction="20000"/>
          </a:bodyPr>
          <a:lstStyle/>
          <a:p>
            <a:r>
              <a:rPr lang="it-IT" dirty="0"/>
              <a:t>La cornice del quadro è a forma di </a:t>
            </a:r>
            <a:r>
              <a:rPr lang="it-IT" dirty="0" smtClean="0"/>
              <a:t>mandorla</a:t>
            </a:r>
            <a:r>
              <a:rPr lang="it-IT" dirty="0"/>
              <a:t>: si </a:t>
            </a:r>
            <a:r>
              <a:rPr lang="it-IT" dirty="0" smtClean="0"/>
              <a:t>tratta </a:t>
            </a:r>
            <a:r>
              <a:rPr lang="it-IT" dirty="0"/>
              <a:t>di una forma ovale composta dalla sovrapposizione di due cerchi che si avvicinano tra loro. </a:t>
            </a:r>
            <a:r>
              <a:rPr lang="it-IT" dirty="0" smtClean="0"/>
              <a:t>Funge </a:t>
            </a:r>
            <a:r>
              <a:rPr lang="it-IT" dirty="0"/>
              <a:t>da una sorta di parentesi all’interno di un’icona. </a:t>
            </a:r>
            <a:endParaRPr lang="it-IT" dirty="0" smtClean="0"/>
          </a:p>
          <a:p>
            <a:r>
              <a:rPr lang="it-IT" dirty="0" smtClean="0"/>
              <a:t>Ciò </a:t>
            </a:r>
            <a:r>
              <a:rPr lang="it-IT" dirty="0"/>
              <a:t>che è presente all’interno di queste parentesi è un evento che in qualche modo trascende ciò che è considerano “normale”. </a:t>
            </a:r>
            <a:endParaRPr lang="it-IT" dirty="0" smtClean="0"/>
          </a:p>
          <a:p>
            <a:r>
              <a:rPr lang="it-IT" b="1" dirty="0" smtClean="0"/>
              <a:t>La </a:t>
            </a:r>
            <a:r>
              <a:rPr lang="it-IT" b="1" dirty="0"/>
              <a:t>forma a mandorla</a:t>
            </a:r>
            <a:r>
              <a:rPr lang="it-IT" dirty="0"/>
              <a:t> unisce due realtà: Il Buon Pastore dal cuore trafitto e “il cattolico”, o “il missionario della Nigrizia”, </a:t>
            </a:r>
            <a:r>
              <a:rPr lang="it-IT" dirty="0" smtClean="0"/>
              <a:t> che, </a:t>
            </a:r>
            <a:r>
              <a:rPr lang="it-IT" i="1" dirty="0" smtClean="0"/>
              <a:t>“trasportato </a:t>
            </a:r>
            <a:r>
              <a:rPr lang="it-IT" i="1" dirty="0"/>
              <a:t>dall’impeto di quella carità accesa con divina vampa sulla pendice del </a:t>
            </a:r>
            <a:r>
              <a:rPr lang="it-IT" i="1" dirty="0" err="1"/>
              <a:t>Golgota</a:t>
            </a:r>
            <a:r>
              <a:rPr lang="it-IT" i="1" dirty="0"/>
              <a:t>, ed uscita dal costato del Crocifisso per abbracciare tutta l’umana famiglia, sentì battere più frequenti i palpiti del suo cuore</a:t>
            </a:r>
            <a:r>
              <a:rPr lang="it-IT" dirty="0"/>
              <a:t>” (S2742): è l’esperienza carismatica di Daniele </a:t>
            </a:r>
            <a:r>
              <a:rPr lang="it-IT" dirty="0" err="1"/>
              <a:t>Comboni</a:t>
            </a:r>
            <a:r>
              <a:rPr lang="it-IT" dirty="0"/>
              <a:t>. </a:t>
            </a:r>
            <a:endParaRPr lang="it-IT" dirty="0" smtClean="0"/>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9464" t="4488" r="29822" b="5633"/>
          <a:stretch/>
        </p:blipFill>
        <p:spPr bwMode="auto">
          <a:xfrm>
            <a:off x="6876257" y="322379"/>
            <a:ext cx="2016224" cy="2962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6171" y="3370746"/>
            <a:ext cx="1810285" cy="3082590"/>
          </a:xfrm>
          <a:prstGeom prst="rect">
            <a:avLst/>
          </a:prstGeom>
        </p:spPr>
      </p:pic>
    </p:spTree>
    <p:extLst>
      <p:ext uri="{BB962C8B-B14F-4D97-AF65-F5344CB8AC3E}">
        <p14:creationId xmlns:p14="http://schemas.microsoft.com/office/powerpoint/2010/main" val="151373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fade">
                                      <p:cBhvr>
                                        <p:cTn id="35" dur="1000"/>
                                        <p:tgtEl>
                                          <p:spTgt spid="3">
                                            <p:txEl>
                                              <p:pRg st="1" end="1"/>
                                            </p:txEl>
                                          </p:spTgt>
                                        </p:tgtEl>
                                      </p:cBhvr>
                                    </p:animEffect>
                                    <p:anim calcmode="lin" valueType="num">
                                      <p:cBhvr>
                                        <p:cTn id="3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fade">
                                      <p:cBhvr>
                                        <p:cTn id="42" dur="1000"/>
                                        <p:tgtEl>
                                          <p:spTgt spid="3">
                                            <p:txEl>
                                              <p:pRg st="2" end="2"/>
                                            </p:txEl>
                                          </p:spTgt>
                                        </p:tgtEl>
                                      </p:cBhvr>
                                    </p:animEffect>
                                    <p:anim calcmode="lin" valueType="num">
                                      <p:cBhvr>
                                        <p:cTn id="4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lvl="0"/>
            <a:r>
              <a:rPr lang="it-IT" b="1" dirty="0" smtClean="0"/>
              <a:t>La luce</a:t>
            </a:r>
            <a:endParaRPr lang="it-IT" dirty="0"/>
          </a:p>
        </p:txBody>
      </p:sp>
      <p:sp>
        <p:nvSpPr>
          <p:cNvPr id="3" name="Segnaposto contenuto 2"/>
          <p:cNvSpPr>
            <a:spLocks noGrp="1"/>
          </p:cNvSpPr>
          <p:nvPr>
            <p:ph idx="1"/>
          </p:nvPr>
        </p:nvSpPr>
        <p:spPr>
          <a:xfrm>
            <a:off x="457200" y="1412776"/>
            <a:ext cx="4402832" cy="4713387"/>
          </a:xfrm>
        </p:spPr>
        <p:txBody>
          <a:bodyPr>
            <a:normAutofit fontScale="77500" lnSpcReduction="20000"/>
          </a:bodyPr>
          <a:lstStyle/>
          <a:p>
            <a:r>
              <a:rPr lang="it-IT" dirty="0" smtClean="0"/>
              <a:t>Il Piano di S. Daniele </a:t>
            </a:r>
            <a:r>
              <a:rPr lang="it-IT" dirty="0" err="1" smtClean="0"/>
              <a:t>Comboni</a:t>
            </a:r>
            <a:r>
              <a:rPr lang="it-IT" dirty="0" smtClean="0"/>
              <a:t> inizia con queste parole “</a:t>
            </a:r>
            <a:r>
              <a:rPr lang="it-IT" i="1" dirty="0" smtClean="0"/>
              <a:t>Un buio misterioso ricopre anche oggidì quelle remote contrade, che l’Africa nella sua vasta estensione racchiude”. </a:t>
            </a:r>
          </a:p>
          <a:p>
            <a:r>
              <a:rPr lang="it-IT" dirty="0" smtClean="0"/>
              <a:t>Nell’icona colpisce il crescendo di luce che viene dall’alto, diradando l’oscurità con i suoi raggi che danno vita agli elementi che compongono il quadro. </a:t>
            </a:r>
          </a:p>
          <a:p>
            <a:endParaRPr lang="it-IT" dirty="0" smtClean="0"/>
          </a:p>
        </p:txBody>
      </p:sp>
      <p:pic>
        <p:nvPicPr>
          <p:cNvPr id="8194"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5773978" y="1412776"/>
            <a:ext cx="2470430" cy="4194211"/>
          </a:xfrm>
          <a:prstGeom prst="rect">
            <a:avLst/>
          </a:prstGeom>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1883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194"/>
                                        </p:tgtEl>
                                        <p:attrNameLst>
                                          <p:attrName>style.visibility</p:attrName>
                                        </p:attrNameLst>
                                      </p:cBhvr>
                                      <p:to>
                                        <p:strVal val="visible"/>
                                      </p:to>
                                    </p:set>
                                    <p:animEffect transition="in" filter="fade">
                                      <p:cBhvr>
                                        <p:cTn id="14" dur="1000"/>
                                        <p:tgtEl>
                                          <p:spTgt spid="8194"/>
                                        </p:tgtEl>
                                      </p:cBhvr>
                                    </p:animEffect>
                                    <p:anim calcmode="lin" valueType="num">
                                      <p:cBhvr>
                                        <p:cTn id="15" dur="1000" fill="hold"/>
                                        <p:tgtEl>
                                          <p:spTgt spid="8194"/>
                                        </p:tgtEl>
                                        <p:attrNameLst>
                                          <p:attrName>ppt_x</p:attrName>
                                        </p:attrNameLst>
                                      </p:cBhvr>
                                      <p:tavLst>
                                        <p:tav tm="0">
                                          <p:val>
                                            <p:strVal val="#ppt_x"/>
                                          </p:val>
                                        </p:tav>
                                        <p:tav tm="100000">
                                          <p:val>
                                            <p:strVal val="#ppt_x"/>
                                          </p:val>
                                        </p:tav>
                                      </p:tavLst>
                                    </p:anim>
                                    <p:anim calcmode="lin" valueType="num">
                                      <p:cBhvr>
                                        <p:cTn id="16"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La luce</a:t>
            </a:r>
            <a:endParaRPr lang="it-IT" dirty="0"/>
          </a:p>
        </p:txBody>
      </p:sp>
      <p:sp>
        <p:nvSpPr>
          <p:cNvPr id="3" name="Segnaposto contenuto 2"/>
          <p:cNvSpPr>
            <a:spLocks noGrp="1"/>
          </p:cNvSpPr>
          <p:nvPr>
            <p:ph idx="1"/>
          </p:nvPr>
        </p:nvSpPr>
        <p:spPr>
          <a:xfrm>
            <a:off x="457200" y="1600200"/>
            <a:ext cx="5554960" cy="4525963"/>
          </a:xfrm>
        </p:spPr>
        <p:txBody>
          <a:bodyPr>
            <a:normAutofit fontScale="70000" lnSpcReduction="20000"/>
          </a:bodyPr>
          <a:lstStyle/>
          <a:p>
            <a:r>
              <a:rPr lang="it-IT" dirty="0"/>
              <a:t>Vengono </a:t>
            </a:r>
            <a:r>
              <a:rPr lang="it-IT" dirty="0" smtClean="0"/>
              <a:t>in </a:t>
            </a:r>
            <a:r>
              <a:rPr lang="it-IT" dirty="0"/>
              <a:t>mente le parole della Sapienza e del Prologo del Vangelo di Giovanni'. </a:t>
            </a:r>
            <a:endParaRPr lang="it-IT" dirty="0" smtClean="0"/>
          </a:p>
          <a:p>
            <a:r>
              <a:rPr lang="it-IT" dirty="0" smtClean="0"/>
              <a:t>"</a:t>
            </a:r>
            <a:r>
              <a:rPr lang="it-IT" dirty="0"/>
              <a:t>Mentre un profondo silenzio avvolgeva tutte le cose, e la notte era a metà del suo corso" (18,14), Dio inviò il Verbo, "in lui era la Vita e la vita era la Luce degli uomini" (</a:t>
            </a:r>
            <a:r>
              <a:rPr lang="it-IT" dirty="0" err="1"/>
              <a:t>Gv</a:t>
            </a:r>
            <a:r>
              <a:rPr lang="it-IT" dirty="0"/>
              <a:t> 1,4), Egli era "la luce vera, quella che illumina ogni uomo" (</a:t>
            </a:r>
            <a:r>
              <a:rPr lang="it-IT" dirty="0" err="1"/>
              <a:t>Gv</a:t>
            </a:r>
            <a:r>
              <a:rPr lang="it-IT" dirty="0"/>
              <a:t> 1,9</a:t>
            </a:r>
            <a:r>
              <a:rPr lang="it-IT" dirty="0" smtClean="0"/>
              <a:t>). </a:t>
            </a:r>
          </a:p>
          <a:p>
            <a:r>
              <a:rPr lang="it-IT" dirty="0" smtClean="0"/>
              <a:t>Dio </a:t>
            </a:r>
            <a:r>
              <a:rPr lang="it-IT" dirty="0"/>
              <a:t>vuole che tutti gli uomini siano illuminati da questa Luce, perché abbiano la vita e l'abbiano in abbondanza (</a:t>
            </a:r>
            <a:r>
              <a:rPr lang="it-IT" dirty="0" err="1"/>
              <a:t>Gv</a:t>
            </a:r>
            <a:r>
              <a:rPr lang="it-IT" dirty="0"/>
              <a:t> 10,10).</a:t>
            </a:r>
          </a:p>
          <a:p>
            <a:r>
              <a:rPr lang="it-IT" dirty="0" smtClean="0"/>
              <a:t>E</a:t>
            </a:r>
            <a:r>
              <a:rPr lang="it-IT" dirty="0"/>
              <a:t>’ questa luce che finalmente penetra nel buio secolare che avvolge la Nigrizia per rigenerarla. </a:t>
            </a:r>
          </a:p>
          <a:p>
            <a:endParaRPr lang="it-IT"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772816"/>
            <a:ext cx="2304256" cy="391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237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4186808" cy="1143000"/>
          </a:xfrm>
        </p:spPr>
        <p:txBody>
          <a:bodyPr>
            <a:normAutofit/>
          </a:bodyPr>
          <a:lstStyle/>
          <a:p>
            <a:pPr lvl="0"/>
            <a:r>
              <a:rPr lang="it-IT" b="1" dirty="0" smtClean="0"/>
              <a:t>La via</a:t>
            </a:r>
            <a:endParaRPr lang="it-IT" dirty="0"/>
          </a:p>
        </p:txBody>
      </p:sp>
      <p:sp>
        <p:nvSpPr>
          <p:cNvPr id="3" name="Segnaposto contenuto 2"/>
          <p:cNvSpPr>
            <a:spLocks noGrp="1"/>
          </p:cNvSpPr>
          <p:nvPr>
            <p:ph idx="1"/>
          </p:nvPr>
        </p:nvSpPr>
        <p:spPr>
          <a:xfrm>
            <a:off x="467544" y="1052736"/>
            <a:ext cx="4680520" cy="4886003"/>
          </a:xfrm>
        </p:spPr>
        <p:txBody>
          <a:bodyPr>
            <a:noAutofit/>
          </a:bodyPr>
          <a:lstStyle/>
          <a:p>
            <a:r>
              <a:rPr lang="it-IT" sz="2400" dirty="0" smtClean="0"/>
              <a:t>La via che conduce </a:t>
            </a:r>
            <a:r>
              <a:rPr lang="it-IT" sz="2400" dirty="0" err="1" smtClean="0"/>
              <a:t>Comboni</a:t>
            </a:r>
            <a:r>
              <a:rPr lang="it-IT" sz="2400" dirty="0" smtClean="0"/>
              <a:t> a farsi tutt’uno con il Crocifisso risorto è la croce</a:t>
            </a:r>
            <a:r>
              <a:rPr lang="it-IT" sz="2400" dirty="0"/>
              <a:t>. </a:t>
            </a:r>
            <a:endParaRPr lang="it-IT" sz="2400" dirty="0" smtClean="0"/>
          </a:p>
          <a:p>
            <a:r>
              <a:rPr lang="it-IT" sz="2400" dirty="0" smtClean="0"/>
              <a:t>“</a:t>
            </a:r>
            <a:r>
              <a:rPr lang="it-IT" sz="2400" i="1" dirty="0"/>
              <a:t>La via che Dio mi ha tracciato è la croce. Ma siccome Cristo, che per l’umana ingiustizia morì in Croce, </a:t>
            </a:r>
            <a:r>
              <a:rPr lang="it-IT" sz="2400" i="1" dirty="0" err="1"/>
              <a:t>avea</a:t>
            </a:r>
            <a:r>
              <a:rPr lang="it-IT" sz="2400" i="1" dirty="0"/>
              <a:t> la testa dritta, così è segno che la croce è una bella cosa ed è una cosa giusta. Dunque portiamola, e avanti” </a:t>
            </a:r>
            <a:r>
              <a:rPr lang="it-IT" sz="2400" dirty="0"/>
              <a:t>(S 6519</a:t>
            </a:r>
            <a:r>
              <a:rPr lang="it-IT" sz="2400" dirty="0" smtClean="0"/>
              <a:t>). Così scrive </a:t>
            </a:r>
            <a:r>
              <a:rPr lang="it-IT" sz="2400" dirty="0"/>
              <a:t>al P. Sembianti il 5 marzo 1881, sette mesi prima di congedarsi da questo mondo.</a:t>
            </a:r>
          </a:p>
          <a:p>
            <a:endParaRPr lang="it-IT" sz="4400" dirty="0" smtClean="0"/>
          </a:p>
        </p:txBody>
      </p:sp>
      <p:pic>
        <p:nvPicPr>
          <p:cNvPr id="20482" name="Picture 2"/>
          <p:cNvPicPr>
            <a:picLocks noChangeAspect="1" noChangeArrowheads="1"/>
          </p:cNvPicPr>
          <p:nvPr/>
        </p:nvPicPr>
        <p:blipFill>
          <a:blip r:embed="rId2">
            <a:biLevel thresh="75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435302" y="476672"/>
            <a:ext cx="3385170" cy="5746862"/>
          </a:xfrm>
          <a:prstGeom prst="rect">
            <a:avLst/>
          </a:prstGeom>
          <a:solidFill>
            <a:schemeClr val="accent6">
              <a:lumMod val="75000"/>
            </a:schemeClr>
          </a:solidFill>
          <a:ln w="38100" cap="sq">
            <a:solidFill>
              <a:srgbClr val="000000"/>
            </a:solidFill>
            <a:prstDash val="solid"/>
            <a:miter lim="800000"/>
          </a:ln>
          <a:effectLst>
            <a:outerShdw blurRad="50800" dist="38100" dir="2700000" algn="tl" rotWithShape="0">
              <a:srgbClr val="000000">
                <a:alpha val="43000"/>
              </a:srgbClr>
            </a:outerShdw>
          </a:effectLst>
          <a:extLst/>
        </p:spPr>
      </p:pic>
    </p:spTree>
    <p:extLst>
      <p:ext uri="{BB962C8B-B14F-4D97-AF65-F5344CB8AC3E}">
        <p14:creationId xmlns:p14="http://schemas.microsoft.com/office/powerpoint/2010/main" val="280665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482"/>
                                        </p:tgtEl>
                                        <p:attrNameLst>
                                          <p:attrName>style.visibility</p:attrName>
                                        </p:attrNameLst>
                                      </p:cBhvr>
                                      <p:to>
                                        <p:strVal val="visible"/>
                                      </p:to>
                                    </p:set>
                                    <p:animEffect transition="in" filter="fade">
                                      <p:cBhvr>
                                        <p:cTn id="14" dur="1000"/>
                                        <p:tgtEl>
                                          <p:spTgt spid="20482"/>
                                        </p:tgtEl>
                                      </p:cBhvr>
                                    </p:animEffect>
                                    <p:anim calcmode="lin" valueType="num">
                                      <p:cBhvr>
                                        <p:cTn id="15" dur="1000" fill="hold"/>
                                        <p:tgtEl>
                                          <p:spTgt spid="20482"/>
                                        </p:tgtEl>
                                        <p:attrNameLst>
                                          <p:attrName>ppt_x</p:attrName>
                                        </p:attrNameLst>
                                      </p:cBhvr>
                                      <p:tavLst>
                                        <p:tav tm="0">
                                          <p:val>
                                            <p:strVal val="#ppt_x"/>
                                          </p:val>
                                        </p:tav>
                                        <p:tav tm="100000">
                                          <p:val>
                                            <p:strVal val="#ppt_x"/>
                                          </p:val>
                                        </p:tav>
                                      </p:tavLst>
                                    </p:anim>
                                    <p:anim calcmode="lin" valueType="num">
                                      <p:cBhvr>
                                        <p:cTn id="16" dur="1000" fill="hold"/>
                                        <p:tgtEl>
                                          <p:spTgt spid="2048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4186808" cy="1143000"/>
          </a:xfrm>
        </p:spPr>
        <p:txBody>
          <a:bodyPr>
            <a:normAutofit/>
          </a:bodyPr>
          <a:lstStyle/>
          <a:p>
            <a:pPr lvl="0"/>
            <a:r>
              <a:rPr lang="it-IT" b="1" dirty="0" smtClean="0"/>
              <a:t>La via</a:t>
            </a:r>
            <a:endParaRPr lang="it-IT" dirty="0"/>
          </a:p>
        </p:txBody>
      </p:sp>
      <p:sp>
        <p:nvSpPr>
          <p:cNvPr id="3" name="Segnaposto contenuto 2"/>
          <p:cNvSpPr>
            <a:spLocks noGrp="1"/>
          </p:cNvSpPr>
          <p:nvPr>
            <p:ph idx="1"/>
          </p:nvPr>
        </p:nvSpPr>
        <p:spPr>
          <a:xfrm>
            <a:off x="467544" y="1052736"/>
            <a:ext cx="4680520" cy="4886003"/>
          </a:xfrm>
        </p:spPr>
        <p:txBody>
          <a:bodyPr>
            <a:noAutofit/>
          </a:bodyPr>
          <a:lstStyle/>
          <a:p>
            <a:r>
              <a:rPr lang="it-IT" sz="2000" dirty="0" smtClean="0"/>
              <a:t>E’ una via in salita, di colore rosso.  </a:t>
            </a:r>
          </a:p>
          <a:p>
            <a:r>
              <a:rPr lang="it-IT" sz="2000" dirty="0" smtClean="0"/>
              <a:t>“Il rosso rappresenta il sangue, la vita e soprattutto Dio”, che in Gesù Cristo ha versato il suo sangue per la salvezza dell’umanità. </a:t>
            </a:r>
          </a:p>
          <a:p>
            <a:r>
              <a:rPr lang="it-IT" sz="2000" dirty="0" smtClean="0"/>
              <a:t>Il braccio verticale è il cammino sul quale </a:t>
            </a:r>
            <a:r>
              <a:rPr lang="it-IT" sz="2000" dirty="0" err="1" smtClean="0"/>
              <a:t>Comboni</a:t>
            </a:r>
            <a:r>
              <a:rPr lang="it-IT" sz="2000" dirty="0" smtClean="0"/>
              <a:t> procede, attratto e sostenuto da Gesù stesso, fino a raggiungere il braccio orizzontale della croce, così da appaiarsi a Gesù Crocifisso, facendo un tutt’uno con lui.</a:t>
            </a:r>
          </a:p>
          <a:p>
            <a:r>
              <a:rPr lang="it-IT" sz="2000" dirty="0" smtClean="0"/>
              <a:t>Il discepolo si lascia amare da Lui non solo in modo passivo, soddisfatto di essere amato e salvato da Lui, ma in modo anche attivo, amando con lui e come Lui. </a:t>
            </a:r>
          </a:p>
        </p:txBody>
      </p:sp>
      <p:pic>
        <p:nvPicPr>
          <p:cNvPr id="20482" name="Picture 2"/>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435302" y="476672"/>
            <a:ext cx="3385170" cy="574686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448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1000"/>
                                        <p:tgtEl>
                                          <p:spTgt spid="20482"/>
                                        </p:tgtEl>
                                      </p:cBhvr>
                                    </p:animEffect>
                                    <p:anim calcmode="lin" valueType="num">
                                      <p:cBhvr>
                                        <p:cTn id="8" dur="1000" fill="hold"/>
                                        <p:tgtEl>
                                          <p:spTgt spid="20482"/>
                                        </p:tgtEl>
                                        <p:attrNameLst>
                                          <p:attrName>ppt_x</p:attrName>
                                        </p:attrNameLst>
                                      </p:cBhvr>
                                      <p:tavLst>
                                        <p:tav tm="0">
                                          <p:val>
                                            <p:strVal val="#ppt_x"/>
                                          </p:val>
                                        </p:tav>
                                        <p:tav tm="100000">
                                          <p:val>
                                            <p:strVal val="#ppt_x"/>
                                          </p:val>
                                        </p:tav>
                                      </p:tavLst>
                                    </p:anim>
                                    <p:anim calcmode="lin" valueType="num">
                                      <p:cBhvr>
                                        <p:cTn id="9" dur="1000" fill="hold"/>
                                        <p:tgtEl>
                                          <p:spTgt spid="2048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La via</a:t>
            </a:r>
            <a:endParaRPr lang="it-IT" dirty="0"/>
          </a:p>
        </p:txBody>
      </p:sp>
      <p:sp>
        <p:nvSpPr>
          <p:cNvPr id="3" name="Segnaposto contenuto 2"/>
          <p:cNvSpPr>
            <a:spLocks noGrp="1"/>
          </p:cNvSpPr>
          <p:nvPr>
            <p:ph idx="1"/>
          </p:nvPr>
        </p:nvSpPr>
        <p:spPr>
          <a:xfrm>
            <a:off x="395536" y="1556792"/>
            <a:ext cx="2880320" cy="4525963"/>
          </a:xfrm>
        </p:spPr>
        <p:txBody>
          <a:bodyPr>
            <a:normAutofit fontScale="85000" lnSpcReduction="20000"/>
          </a:bodyPr>
          <a:lstStyle/>
          <a:p>
            <a:pPr marL="0" indent="0">
              <a:buNone/>
            </a:pPr>
            <a:r>
              <a:rPr lang="it-IT" dirty="0"/>
              <a:t>Davanti a questa scena di incontro-intreccio di cuori intorno all'Albero della Croce si può intravedere </a:t>
            </a:r>
            <a:r>
              <a:rPr lang="it-IT" dirty="0" smtClean="0"/>
              <a:t>                                                   la </a:t>
            </a:r>
            <a:r>
              <a:rPr lang="it-IT" dirty="0"/>
              <a:t>lunga schiera di quei missionari </a:t>
            </a:r>
            <a:r>
              <a:rPr lang="it-IT" dirty="0" smtClean="0"/>
              <a:t>che </a:t>
            </a:r>
            <a:r>
              <a:rPr lang="it-IT" dirty="0"/>
              <a:t>hanno seguito le orme di </a:t>
            </a:r>
            <a:r>
              <a:rPr lang="it-IT" dirty="0" err="1"/>
              <a:t>Comboni</a:t>
            </a:r>
            <a:r>
              <a:rPr lang="it-IT" dirty="0" smtClean="0"/>
              <a:t>,     </a:t>
            </a:r>
            <a:r>
              <a:rPr lang="it-IT" dirty="0"/>
              <a:t>a cominciare da quelli della prima </a:t>
            </a:r>
            <a:r>
              <a:rPr lang="it-IT" dirty="0" smtClean="0"/>
              <a:t>ora. </a:t>
            </a:r>
          </a:p>
          <a:p>
            <a:endParaRPr lang="it-IT" dirty="0"/>
          </a:p>
          <a:p>
            <a:endParaRPr lang="it-IT"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3" y="1700808"/>
            <a:ext cx="5359993"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953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60648"/>
            <a:ext cx="4114800" cy="1143000"/>
          </a:xfrm>
        </p:spPr>
        <p:txBody>
          <a:bodyPr/>
          <a:lstStyle/>
          <a:p>
            <a:r>
              <a:rPr lang="it-IT" b="1" dirty="0" smtClean="0"/>
              <a:t>La via</a:t>
            </a:r>
            <a:endParaRPr lang="it-IT" b="1" dirty="0"/>
          </a:p>
        </p:txBody>
      </p:sp>
      <p:sp>
        <p:nvSpPr>
          <p:cNvPr id="3" name="Segnaposto contenuto 2"/>
          <p:cNvSpPr>
            <a:spLocks noGrp="1"/>
          </p:cNvSpPr>
          <p:nvPr>
            <p:ph idx="1"/>
          </p:nvPr>
        </p:nvSpPr>
        <p:spPr>
          <a:xfrm>
            <a:off x="457200" y="1412777"/>
            <a:ext cx="4114800" cy="2376264"/>
          </a:xfrm>
        </p:spPr>
        <p:txBody>
          <a:bodyPr>
            <a:normAutofit fontScale="77500" lnSpcReduction="20000"/>
          </a:bodyPr>
          <a:lstStyle/>
          <a:p>
            <a:r>
              <a:rPr lang="it-IT" dirty="0"/>
              <a:t>Subito dopo hanno affrontato le tribolazioni della prigionia mahdista, proseguendo così sul cammino </a:t>
            </a:r>
            <a:r>
              <a:rPr lang="it-IT" dirty="0" err="1"/>
              <a:t>martiriale</a:t>
            </a:r>
            <a:r>
              <a:rPr lang="it-IT" dirty="0"/>
              <a:t> iniziato </a:t>
            </a:r>
            <a:r>
              <a:rPr lang="it-IT" dirty="0" smtClean="0"/>
              <a:t>da </a:t>
            </a:r>
            <a:r>
              <a:rPr lang="it-IT" dirty="0" err="1"/>
              <a:t>Comboni</a:t>
            </a:r>
            <a:r>
              <a:rPr lang="it-IT" dirty="0"/>
              <a:t> </a:t>
            </a:r>
            <a:r>
              <a:rPr lang="it-IT" dirty="0" smtClean="0"/>
              <a:t>e fino </a:t>
            </a:r>
            <a:r>
              <a:rPr lang="it-IT" dirty="0"/>
              <a:t>ai giorni nostri…</a:t>
            </a:r>
          </a:p>
          <a:p>
            <a:pPr marL="0" indent="0">
              <a:buNone/>
            </a:pPr>
            <a:endParaRPr lang="it-IT"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4956"/>
          <a:stretch/>
        </p:blipFill>
        <p:spPr bwMode="auto">
          <a:xfrm>
            <a:off x="4788024" y="3284984"/>
            <a:ext cx="4110393"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8648" y="260648"/>
            <a:ext cx="3939816" cy="295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egnaposto contenuto 2"/>
          <p:cNvSpPr txBox="1">
            <a:spLocks/>
          </p:cNvSpPr>
          <p:nvPr/>
        </p:nvSpPr>
        <p:spPr>
          <a:xfrm>
            <a:off x="467544" y="3861048"/>
            <a:ext cx="4114800" cy="2356693"/>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it-IT" dirty="0" smtClean="0"/>
              <a:t>…fino alle dolorose recenti vicende della Diocesi di </a:t>
            </a:r>
            <a:r>
              <a:rPr lang="it-IT" dirty="0" err="1" smtClean="0"/>
              <a:t>Rumbek</a:t>
            </a:r>
            <a:r>
              <a:rPr lang="it-IT" dirty="0" smtClean="0"/>
              <a:t> in Sud Sudan, in cui il bersaglio è stato il P. Christian </a:t>
            </a:r>
            <a:r>
              <a:rPr lang="it-IT" dirty="0" err="1" smtClean="0"/>
              <a:t>Carlassare</a:t>
            </a:r>
            <a:r>
              <a:rPr lang="it-IT" dirty="0" smtClean="0"/>
              <a:t>, Vescovo eletto di quella Diocesi. </a:t>
            </a:r>
            <a:endParaRPr lang="it-IT" dirty="0"/>
          </a:p>
        </p:txBody>
      </p:sp>
    </p:spTree>
    <p:extLst>
      <p:ext uri="{BB962C8B-B14F-4D97-AF65-F5344CB8AC3E}">
        <p14:creationId xmlns:p14="http://schemas.microsoft.com/office/powerpoint/2010/main" val="324846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animEffect transition="in" filter="fade">
                                      <p:cBhvr>
                                        <p:cTn id="14" dur="1000"/>
                                        <p:tgtEl>
                                          <p:spTgt spid="2051"/>
                                        </p:tgtEl>
                                      </p:cBhvr>
                                    </p:animEffect>
                                    <p:anim calcmode="lin" valueType="num">
                                      <p:cBhvr>
                                        <p:cTn id="15" dur="1000" fill="hold"/>
                                        <p:tgtEl>
                                          <p:spTgt spid="2051"/>
                                        </p:tgtEl>
                                        <p:attrNameLst>
                                          <p:attrName>ppt_x</p:attrName>
                                        </p:attrNameLst>
                                      </p:cBhvr>
                                      <p:tavLst>
                                        <p:tav tm="0">
                                          <p:val>
                                            <p:strVal val="#ppt_x"/>
                                          </p:val>
                                        </p:tav>
                                        <p:tav tm="100000">
                                          <p:val>
                                            <p:strVal val="#ppt_x"/>
                                          </p:val>
                                        </p:tav>
                                      </p:tavLst>
                                    </p:anim>
                                    <p:anim calcmode="lin" valueType="num">
                                      <p:cBhvr>
                                        <p:cTn id="16"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050"/>
                                        </p:tgtEl>
                                        <p:attrNameLst>
                                          <p:attrName>style.visibility</p:attrName>
                                        </p:attrNameLst>
                                      </p:cBhvr>
                                      <p:to>
                                        <p:strVal val="visible"/>
                                      </p:to>
                                    </p:set>
                                    <p:animEffect transition="in" filter="fade">
                                      <p:cBhvr>
                                        <p:cTn id="28" dur="1000"/>
                                        <p:tgtEl>
                                          <p:spTgt spid="2050"/>
                                        </p:tgtEl>
                                      </p:cBhvr>
                                    </p:animEffect>
                                    <p:anim calcmode="lin" valueType="num">
                                      <p:cBhvr>
                                        <p:cTn id="29" dur="1000" fill="hold"/>
                                        <p:tgtEl>
                                          <p:spTgt spid="2050"/>
                                        </p:tgtEl>
                                        <p:attrNameLst>
                                          <p:attrName>ppt_x</p:attrName>
                                        </p:attrNameLst>
                                      </p:cBhvr>
                                      <p:tavLst>
                                        <p:tav tm="0">
                                          <p:val>
                                            <p:strVal val="#ppt_x"/>
                                          </p:val>
                                        </p:tav>
                                        <p:tav tm="100000">
                                          <p:val>
                                            <p:strVal val="#ppt_x"/>
                                          </p:val>
                                        </p:tav>
                                      </p:tavLst>
                                    </p:anim>
                                    <p:anim calcmode="lin" valueType="num">
                                      <p:cBhvr>
                                        <p:cTn id="30"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lvl="0"/>
            <a:r>
              <a:rPr lang="it-IT" b="1" dirty="0" smtClean="0"/>
              <a:t>Gli occhi</a:t>
            </a:r>
            <a:endParaRPr lang="it-IT" dirty="0"/>
          </a:p>
        </p:txBody>
      </p:sp>
      <p:sp>
        <p:nvSpPr>
          <p:cNvPr id="3" name="Segnaposto contenuto 2"/>
          <p:cNvSpPr>
            <a:spLocks noGrp="1"/>
          </p:cNvSpPr>
          <p:nvPr>
            <p:ph idx="1"/>
          </p:nvPr>
        </p:nvSpPr>
        <p:spPr>
          <a:xfrm>
            <a:off x="457200" y="1600200"/>
            <a:ext cx="4258816" cy="4525963"/>
          </a:xfrm>
        </p:spPr>
        <p:txBody>
          <a:bodyPr>
            <a:normAutofit fontScale="70000" lnSpcReduction="20000"/>
          </a:bodyPr>
          <a:lstStyle/>
          <a:p>
            <a:pPr marL="0" indent="0">
              <a:buNone/>
            </a:pPr>
            <a:r>
              <a:rPr lang="it-IT" b="1" dirty="0" smtClean="0"/>
              <a:t>Un unico sguardo</a:t>
            </a:r>
          </a:p>
          <a:p>
            <a:r>
              <a:rPr lang="it-IT" dirty="0" smtClean="0"/>
              <a:t>Gesù e </a:t>
            </a:r>
            <a:r>
              <a:rPr lang="it-IT" dirty="0" err="1" smtClean="0"/>
              <a:t>Comboni</a:t>
            </a:r>
            <a:r>
              <a:rPr lang="it-IT" dirty="0" smtClean="0"/>
              <a:t> hanno un occhio in comune. Cristo vede con gli occhi di </a:t>
            </a:r>
            <a:r>
              <a:rPr lang="it-IT" dirty="0" err="1" smtClean="0"/>
              <a:t>Comboni</a:t>
            </a:r>
            <a:r>
              <a:rPr lang="it-IT" dirty="0" smtClean="0"/>
              <a:t> e </a:t>
            </a:r>
            <a:r>
              <a:rPr lang="it-IT" dirty="0" err="1" smtClean="0"/>
              <a:t>Comboni</a:t>
            </a:r>
            <a:r>
              <a:rPr lang="it-IT" dirty="0" smtClean="0"/>
              <a:t> vede con gli occhi di Cristo.  </a:t>
            </a:r>
          </a:p>
          <a:p>
            <a:r>
              <a:rPr lang="it-IT" dirty="0" smtClean="0"/>
              <a:t>«Cristo vede con i nostri occhi in modo che noi possiamo vedere con i suoi.  Lui vive la nostra vita, sente con i nostri sensi e vede con i nostri occhi». </a:t>
            </a:r>
          </a:p>
          <a:p>
            <a:r>
              <a:rPr lang="it-IT" dirty="0" smtClean="0"/>
              <a:t>Noi possiamo dire con S. Paolo: “Non sono più io che vivo, ma Cristo vive in me”.  </a:t>
            </a:r>
            <a:endParaRPr lang="it-IT" b="1" dirty="0" smtClean="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0592" y="2024034"/>
            <a:ext cx="3733347" cy="33571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1772816"/>
            <a:ext cx="3888432" cy="3859629"/>
          </a:xfrm>
          <a:prstGeom prst="rect">
            <a:avLst/>
          </a:prstGeom>
        </p:spPr>
      </p:pic>
    </p:spTree>
    <p:extLst>
      <p:ext uri="{BB962C8B-B14F-4D97-AF65-F5344CB8AC3E}">
        <p14:creationId xmlns:p14="http://schemas.microsoft.com/office/powerpoint/2010/main" val="89778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26359" y="836712"/>
            <a:ext cx="2429817" cy="1143000"/>
          </a:xfrm>
        </p:spPr>
        <p:txBody>
          <a:bodyPr/>
          <a:lstStyle/>
          <a:p>
            <a:r>
              <a:rPr lang="it-IT" b="1" dirty="0" smtClean="0"/>
              <a:t>Gli occhi</a:t>
            </a:r>
            <a:endParaRPr lang="it-IT" b="1" dirty="0"/>
          </a:p>
        </p:txBody>
      </p:sp>
      <p:sp>
        <p:nvSpPr>
          <p:cNvPr id="3" name="Segnaposto contenuto 2"/>
          <p:cNvSpPr>
            <a:spLocks noGrp="1"/>
          </p:cNvSpPr>
          <p:nvPr>
            <p:ph idx="1"/>
          </p:nvPr>
        </p:nvSpPr>
        <p:spPr>
          <a:xfrm>
            <a:off x="457200" y="332656"/>
            <a:ext cx="3394720" cy="5793507"/>
          </a:xfrm>
        </p:spPr>
        <p:txBody>
          <a:bodyPr>
            <a:normAutofit fontScale="70000" lnSpcReduction="20000"/>
          </a:bodyPr>
          <a:lstStyle/>
          <a:p>
            <a:pPr algn="r"/>
            <a:r>
              <a:rPr lang="it-IT" dirty="0"/>
              <a:t>Siamo chiamati a guardare la realtà con lo stesso sguardo di Cristo. </a:t>
            </a:r>
            <a:endParaRPr lang="it-IT" dirty="0" smtClean="0"/>
          </a:p>
          <a:p>
            <a:pPr algn="r"/>
            <a:r>
              <a:rPr lang="it-IT" dirty="0" smtClean="0"/>
              <a:t>In </a:t>
            </a:r>
            <a:r>
              <a:rPr lang="it-IT" dirty="0"/>
              <a:t>ogni situazione della nostra vita siamo chiamati </a:t>
            </a:r>
            <a:r>
              <a:rPr lang="it-IT" dirty="0" smtClean="0"/>
              <a:t> a </a:t>
            </a:r>
            <a:r>
              <a:rPr lang="it-IT" dirty="0"/>
              <a:t>scoprire, ascoltare e compiere la volontà del Padre, specialmente verso coloro che hanno più </a:t>
            </a:r>
            <a:r>
              <a:rPr lang="it-IT" dirty="0" smtClean="0"/>
              <a:t>bisogno. </a:t>
            </a:r>
          </a:p>
          <a:p>
            <a:pPr algn="r"/>
            <a:r>
              <a:rPr lang="it-IT" dirty="0" smtClean="0"/>
              <a:t>Contemplando </a:t>
            </a:r>
            <a:r>
              <a:rPr lang="it-IT" dirty="0"/>
              <a:t>l’amore del Padre nello sguardo di Gesù, </a:t>
            </a:r>
            <a:r>
              <a:rPr lang="it-IT" dirty="0" err="1"/>
              <a:t>Comboni</a:t>
            </a:r>
            <a:r>
              <a:rPr lang="it-IT" dirty="0"/>
              <a:t>  guarda all’Africa e </a:t>
            </a:r>
            <a:r>
              <a:rPr lang="it-IT" i="1" dirty="0"/>
              <a:t>“scorge colà una miriade infinita di fratelli appartenenti alla sua stessa famiglia, aventi un comun Padre su in cielo”.</a:t>
            </a:r>
            <a:endParaRPr lang="it-IT" dirty="0"/>
          </a:p>
          <a:p>
            <a:endParaRPr lang="it-IT"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3159397"/>
            <a:ext cx="4970448" cy="2861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descr="Dalla libertà alla schiavitù – una situazione non così lontana dalla realtà  odierna | Un Altro Genere Di Rispe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4631" y="332656"/>
            <a:ext cx="2645841" cy="2828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44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42"/>
                                        </p:tgtEl>
                                        <p:attrNameLst>
                                          <p:attrName>style.visibility</p:attrName>
                                        </p:attrNameLst>
                                      </p:cBhvr>
                                      <p:to>
                                        <p:strVal val="visible"/>
                                      </p:to>
                                    </p:set>
                                    <p:animEffect transition="in" filter="fade">
                                      <p:cBhvr>
                                        <p:cTn id="14" dur="1000"/>
                                        <p:tgtEl>
                                          <p:spTgt spid="10242"/>
                                        </p:tgtEl>
                                      </p:cBhvr>
                                    </p:animEffect>
                                    <p:anim calcmode="lin" valueType="num">
                                      <p:cBhvr>
                                        <p:cTn id="15" dur="1000" fill="hold"/>
                                        <p:tgtEl>
                                          <p:spTgt spid="10242"/>
                                        </p:tgtEl>
                                        <p:attrNameLst>
                                          <p:attrName>ppt_x</p:attrName>
                                        </p:attrNameLst>
                                      </p:cBhvr>
                                      <p:tavLst>
                                        <p:tav tm="0">
                                          <p:val>
                                            <p:strVal val="#ppt_x"/>
                                          </p:val>
                                        </p:tav>
                                        <p:tav tm="100000">
                                          <p:val>
                                            <p:strVal val="#ppt_x"/>
                                          </p:val>
                                        </p:tav>
                                      </p:tavLst>
                                    </p:anim>
                                    <p:anim calcmode="lin" valueType="num">
                                      <p:cBhvr>
                                        <p:cTn id="16"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244"/>
                                        </p:tgtEl>
                                        <p:attrNameLst>
                                          <p:attrName>style.visibility</p:attrName>
                                        </p:attrNameLst>
                                      </p:cBhvr>
                                      <p:to>
                                        <p:strVal val="visible"/>
                                      </p:to>
                                    </p:set>
                                    <p:animEffect transition="in" filter="fade">
                                      <p:cBhvr>
                                        <p:cTn id="42" dur="1000"/>
                                        <p:tgtEl>
                                          <p:spTgt spid="10244"/>
                                        </p:tgtEl>
                                      </p:cBhvr>
                                    </p:animEffect>
                                    <p:anim calcmode="lin" valueType="num">
                                      <p:cBhvr>
                                        <p:cTn id="43" dur="1000" fill="hold"/>
                                        <p:tgtEl>
                                          <p:spTgt spid="10244"/>
                                        </p:tgtEl>
                                        <p:attrNameLst>
                                          <p:attrName>ppt_x</p:attrName>
                                        </p:attrNameLst>
                                      </p:cBhvr>
                                      <p:tavLst>
                                        <p:tav tm="0">
                                          <p:val>
                                            <p:strVal val="#ppt_x"/>
                                          </p:val>
                                        </p:tav>
                                        <p:tav tm="100000">
                                          <p:val>
                                            <p:strVal val="#ppt_x"/>
                                          </p:val>
                                        </p:tav>
                                      </p:tavLst>
                                    </p:anim>
                                    <p:anim calcmode="lin" valueType="num">
                                      <p:cBhvr>
                                        <p:cTn id="44" dur="1000" fill="hold"/>
                                        <p:tgtEl>
                                          <p:spTgt spid="102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Gli occhi</a:t>
            </a:r>
            <a:endParaRPr lang="it-IT" dirty="0"/>
          </a:p>
        </p:txBody>
      </p:sp>
      <p:sp>
        <p:nvSpPr>
          <p:cNvPr id="3" name="Segnaposto contenuto 2"/>
          <p:cNvSpPr>
            <a:spLocks noGrp="1"/>
          </p:cNvSpPr>
          <p:nvPr>
            <p:ph idx="1"/>
          </p:nvPr>
        </p:nvSpPr>
        <p:spPr>
          <a:xfrm>
            <a:off x="457200" y="1600200"/>
            <a:ext cx="4114800" cy="4525963"/>
          </a:xfrm>
        </p:spPr>
        <p:txBody>
          <a:bodyPr>
            <a:normAutofit fontScale="85000" lnSpcReduction="20000"/>
          </a:bodyPr>
          <a:lstStyle/>
          <a:p>
            <a:r>
              <a:rPr lang="it-IT" dirty="0"/>
              <a:t>I suoi missionari  “si formeranno questa disposizione essenzialissima col tener sempre gli occhi fissi in Gesù Cristo, amandolo teneramente, e procurando di intendere ognora meglio cosa vuol dire un Dio morto in croce per la salvezza delle anime” (S 2721).</a:t>
            </a:r>
            <a:endParaRPr lang="it-IT" b="1" dirty="0"/>
          </a:p>
          <a:p>
            <a:endParaRPr lang="it-IT"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00808"/>
            <a:ext cx="3339075" cy="2146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117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116632"/>
            <a:ext cx="4114800" cy="1143000"/>
          </a:xfrm>
        </p:spPr>
        <p:txBody>
          <a:bodyPr>
            <a:normAutofit/>
          </a:bodyPr>
          <a:lstStyle/>
          <a:p>
            <a:pPr lvl="0" algn="l"/>
            <a:r>
              <a:rPr lang="it-IT" b="1" dirty="0" smtClean="0"/>
              <a:t>Il cuore di Gesù</a:t>
            </a:r>
            <a:endParaRPr lang="it-IT" dirty="0"/>
          </a:p>
        </p:txBody>
      </p:sp>
      <p:sp>
        <p:nvSpPr>
          <p:cNvPr id="3" name="Segnaposto contenuto 2"/>
          <p:cNvSpPr>
            <a:spLocks noGrp="1"/>
          </p:cNvSpPr>
          <p:nvPr>
            <p:ph idx="1"/>
          </p:nvPr>
        </p:nvSpPr>
        <p:spPr>
          <a:xfrm>
            <a:off x="457200" y="1196752"/>
            <a:ext cx="4114800" cy="4525963"/>
          </a:xfrm>
        </p:spPr>
        <p:txBody>
          <a:bodyPr>
            <a:normAutofit fontScale="70000" lnSpcReduction="20000"/>
          </a:bodyPr>
          <a:lstStyle/>
          <a:p>
            <a:r>
              <a:rPr lang="it-IT" dirty="0" err="1" smtClean="0"/>
              <a:t>Comboni</a:t>
            </a:r>
            <a:r>
              <a:rPr lang="it-IT" dirty="0" smtClean="0"/>
              <a:t> sorregge con una mano il cuore di Gesù, che ha la forma dell’Africa o, se si preferisce, </a:t>
            </a:r>
            <a:r>
              <a:rPr lang="it-IT" dirty="0"/>
              <a:t>l</a:t>
            </a:r>
            <a:r>
              <a:rPr lang="it-IT" dirty="0" smtClean="0"/>
              <a:t>’Africa che è al posto del suo cuore.</a:t>
            </a:r>
            <a:r>
              <a:rPr lang="it-IT" b="1" dirty="0" smtClean="0"/>
              <a:t> </a:t>
            </a:r>
          </a:p>
          <a:p>
            <a:r>
              <a:rPr lang="it-IT" dirty="0" smtClean="0"/>
              <a:t>L’incontro di </a:t>
            </a:r>
            <a:r>
              <a:rPr lang="it-IT" dirty="0" err="1" smtClean="0"/>
              <a:t>Comboni</a:t>
            </a:r>
            <a:r>
              <a:rPr lang="it-IT" dirty="0" smtClean="0"/>
              <a:t> con il Cuore di Gesù è ormai così intimo che tra i due vi è consonanza di sguardo e fusione dei cuori. I due formano un cuor solo e un’anima sola. </a:t>
            </a:r>
          </a:p>
          <a:p>
            <a:r>
              <a:rPr lang="it-IT" dirty="0" smtClean="0"/>
              <a:t>Mentre abbraccia il Crocifisso risorto, porta e stringe tra il suo cuore e il cuore di Gesù, l’Africa intera e ferita. </a:t>
            </a:r>
          </a:p>
        </p:txBody>
      </p:sp>
      <p:pic>
        <p:nvPicPr>
          <p:cNvPr id="1229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4550" b="29648"/>
          <a:stretch/>
        </p:blipFill>
        <p:spPr bwMode="auto">
          <a:xfrm>
            <a:off x="4932040" y="1446989"/>
            <a:ext cx="3837381" cy="36381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47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fade">
                                      <p:cBhvr>
                                        <p:cTn id="7" dur="1000"/>
                                        <p:tgtEl>
                                          <p:spTgt spid="12291"/>
                                        </p:tgtEl>
                                      </p:cBhvr>
                                    </p:animEffect>
                                    <p:anim calcmode="lin" valueType="num">
                                      <p:cBhvr>
                                        <p:cTn id="8" dur="1000" fill="hold"/>
                                        <p:tgtEl>
                                          <p:spTgt spid="12291"/>
                                        </p:tgtEl>
                                        <p:attrNameLst>
                                          <p:attrName>ppt_x</p:attrName>
                                        </p:attrNameLst>
                                      </p:cBhvr>
                                      <p:tavLst>
                                        <p:tav tm="0">
                                          <p:val>
                                            <p:strVal val="#ppt_x"/>
                                          </p:val>
                                        </p:tav>
                                        <p:tav tm="100000">
                                          <p:val>
                                            <p:strVal val="#ppt_x"/>
                                          </p:val>
                                        </p:tav>
                                      </p:tavLst>
                                    </p:anim>
                                    <p:anim calcmode="lin" valueType="num">
                                      <p:cBhvr>
                                        <p:cTn id="9" dur="1000" fill="hold"/>
                                        <p:tgtEl>
                                          <p:spTgt spid="1229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Il cuore di Gesù</a:t>
            </a:r>
            <a:endParaRPr lang="it-IT" dirty="0"/>
          </a:p>
        </p:txBody>
      </p:sp>
      <p:sp>
        <p:nvSpPr>
          <p:cNvPr id="5" name="Rettangolo 4"/>
          <p:cNvSpPr/>
          <p:nvPr/>
        </p:nvSpPr>
        <p:spPr>
          <a:xfrm>
            <a:off x="539552" y="1484784"/>
            <a:ext cx="3384376" cy="4832092"/>
          </a:xfrm>
          <a:prstGeom prst="rect">
            <a:avLst/>
          </a:prstGeom>
        </p:spPr>
        <p:txBody>
          <a:bodyPr wrap="square">
            <a:spAutoFit/>
          </a:bodyPr>
          <a:lstStyle/>
          <a:p>
            <a:r>
              <a:rPr lang="it-IT" sz="2800" dirty="0"/>
              <a:t>L’immagine, usata anche in occasione dell’ordinazione episcopale del P. </a:t>
            </a:r>
            <a:r>
              <a:rPr lang="it-IT" sz="2800" dirty="0" err="1"/>
              <a:t>Jesus</a:t>
            </a:r>
            <a:r>
              <a:rPr lang="it-IT" sz="2800" dirty="0"/>
              <a:t>, presenta la ferita del cuore </a:t>
            </a:r>
            <a:r>
              <a:rPr lang="it-IT" sz="2800" dirty="0" smtClean="0"/>
              <a:t>con   </a:t>
            </a:r>
            <a:r>
              <a:rPr lang="it-IT" sz="2800" dirty="0"/>
              <a:t>la forma del paese concreto che lo accoglie e che è venuto a servire</a:t>
            </a:r>
            <a:r>
              <a:rPr lang="it-IT" sz="2800" dirty="0" smtClean="0"/>
              <a:t>:                </a:t>
            </a:r>
            <a:r>
              <a:rPr lang="it-IT" sz="2800" dirty="0"/>
              <a:t>il Centrafrica.</a:t>
            </a:r>
          </a:p>
        </p:txBody>
      </p:sp>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5169" y="1567482"/>
            <a:ext cx="3585263" cy="3085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4617" y="1844824"/>
            <a:ext cx="2241599" cy="167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983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317"/>
                                        </p:tgtEl>
                                        <p:attrNameLst>
                                          <p:attrName>style.visibility</p:attrName>
                                        </p:attrNameLst>
                                      </p:cBhvr>
                                      <p:to>
                                        <p:strVal val="visible"/>
                                      </p:to>
                                    </p:set>
                                    <p:animEffect transition="in" filter="fade">
                                      <p:cBhvr>
                                        <p:cTn id="14" dur="1000"/>
                                        <p:tgtEl>
                                          <p:spTgt spid="13317"/>
                                        </p:tgtEl>
                                      </p:cBhvr>
                                    </p:animEffect>
                                    <p:anim calcmode="lin" valueType="num">
                                      <p:cBhvr>
                                        <p:cTn id="15" dur="1000" fill="hold"/>
                                        <p:tgtEl>
                                          <p:spTgt spid="13317"/>
                                        </p:tgtEl>
                                        <p:attrNameLst>
                                          <p:attrName>ppt_x</p:attrName>
                                        </p:attrNameLst>
                                      </p:cBhvr>
                                      <p:tavLst>
                                        <p:tav tm="0">
                                          <p:val>
                                            <p:strVal val="#ppt_x"/>
                                          </p:val>
                                        </p:tav>
                                        <p:tav tm="100000">
                                          <p:val>
                                            <p:strVal val="#ppt_x"/>
                                          </p:val>
                                        </p:tav>
                                      </p:tavLst>
                                    </p:anim>
                                    <p:anim calcmode="lin" valueType="num">
                                      <p:cBhvr>
                                        <p:cTn id="16" dur="1000" fill="hold"/>
                                        <p:tgtEl>
                                          <p:spTgt spid="133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1000"/>
                                        <p:tgtEl>
                                          <p:spTgt spid="1026"/>
                                        </p:tgtEl>
                                      </p:cBhvr>
                                    </p:animEffect>
                                    <p:anim calcmode="lin" valueType="num">
                                      <p:cBhvr>
                                        <p:cTn id="29" dur="1000" fill="hold"/>
                                        <p:tgtEl>
                                          <p:spTgt spid="1026"/>
                                        </p:tgtEl>
                                        <p:attrNameLst>
                                          <p:attrName>ppt_x</p:attrName>
                                        </p:attrNameLst>
                                      </p:cBhvr>
                                      <p:tavLst>
                                        <p:tav tm="0">
                                          <p:val>
                                            <p:strVal val="#ppt_x"/>
                                          </p:val>
                                        </p:tav>
                                        <p:tav tm="100000">
                                          <p:val>
                                            <p:strVal val="#ppt_x"/>
                                          </p:val>
                                        </p:tav>
                                      </p:tavLst>
                                    </p:anim>
                                    <p:anim calcmode="lin" valueType="num">
                                      <p:cBhvr>
                                        <p:cTn id="3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3074" y="260648"/>
            <a:ext cx="6747278" cy="6529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1213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Il cuore di Gesù</a:t>
            </a:r>
            <a:endParaRPr lang="it-IT" dirty="0"/>
          </a:p>
        </p:txBody>
      </p:sp>
      <p:pic>
        <p:nvPicPr>
          <p:cNvPr id="14338" name="Picture 2" descr="C:\Users\Renzo\Desktop\Comboni immagini\dc1.jpg"/>
          <p:cNvPicPr>
            <a:picLocks noChangeAspect="1" noChangeArrowheads="1"/>
          </p:cNvPicPr>
          <p:nvPr/>
        </p:nvPicPr>
        <p:blipFill rotWithShape="1">
          <a:blip r:embed="rId2">
            <a:extLst>
              <a:ext uri="{28A0092B-C50C-407E-A947-70E740481C1C}">
                <a14:useLocalDpi xmlns:a14="http://schemas.microsoft.com/office/drawing/2010/main" val="0"/>
              </a:ext>
            </a:extLst>
          </a:blip>
          <a:srcRect r="26818"/>
          <a:stretch/>
        </p:blipFill>
        <p:spPr bwMode="auto">
          <a:xfrm>
            <a:off x="395536" y="1916832"/>
            <a:ext cx="2622726" cy="2376264"/>
          </a:xfrm>
          <a:prstGeom prst="rect">
            <a:avLst/>
          </a:prstGeom>
          <a:noFill/>
          <a:extLst>
            <a:ext uri="{909E8E84-426E-40DD-AFC4-6F175D3DCCD1}">
              <a14:hiddenFill xmlns:a14="http://schemas.microsoft.com/office/drawing/2010/main">
                <a:solidFill>
                  <a:srgbClr val="FFFFFF"/>
                </a:solidFill>
              </a14:hiddenFill>
            </a:ext>
          </a:extLst>
        </p:spPr>
      </p:pic>
      <p:sp>
        <p:nvSpPr>
          <p:cNvPr id="3" name="Segnaposto contenuto 2"/>
          <p:cNvSpPr>
            <a:spLocks noGrp="1"/>
          </p:cNvSpPr>
          <p:nvPr>
            <p:ph idx="1"/>
          </p:nvPr>
        </p:nvSpPr>
        <p:spPr>
          <a:xfrm>
            <a:off x="3059832" y="1556793"/>
            <a:ext cx="5616624" cy="2962868"/>
          </a:xfrm>
        </p:spPr>
        <p:txBody>
          <a:bodyPr>
            <a:normAutofit fontScale="25000" lnSpcReduction="20000"/>
          </a:bodyPr>
          <a:lstStyle/>
          <a:p>
            <a:pPr marL="0" indent="0">
              <a:buNone/>
            </a:pPr>
            <a:r>
              <a:rPr lang="it-IT" sz="8800" dirty="0" smtClean="0"/>
              <a:t>Commentando </a:t>
            </a:r>
            <a:r>
              <a:rPr lang="it-IT" sz="8800" dirty="0"/>
              <a:t>la dolorosa perdita del suo braccio destro, Don </a:t>
            </a:r>
            <a:r>
              <a:rPr lang="it-IT" sz="8800" dirty="0" err="1"/>
              <a:t>Squaranti</a:t>
            </a:r>
            <a:r>
              <a:rPr lang="it-IT" sz="8800" dirty="0"/>
              <a:t>, </a:t>
            </a:r>
            <a:r>
              <a:rPr lang="it-IT" sz="8800" dirty="0" err="1"/>
              <a:t>Comboni</a:t>
            </a:r>
            <a:r>
              <a:rPr lang="it-IT" sz="8800" dirty="0"/>
              <a:t>  si esprime così: </a:t>
            </a:r>
            <a:endParaRPr lang="it-IT" sz="8800" dirty="0" smtClean="0"/>
          </a:p>
          <a:p>
            <a:pPr marL="0" indent="0">
              <a:buNone/>
            </a:pPr>
            <a:r>
              <a:rPr lang="it-IT" sz="8800" i="1" dirty="0" smtClean="0"/>
              <a:t>“</a:t>
            </a:r>
            <a:r>
              <a:rPr lang="it-IT" sz="8800" i="1" dirty="0"/>
              <a:t>Ma il Sacratissimo </a:t>
            </a:r>
            <a:r>
              <a:rPr lang="it-IT" sz="8800" b="1" i="1" dirty="0"/>
              <a:t>Cuore di Gesù</a:t>
            </a:r>
            <a:r>
              <a:rPr lang="it-IT" sz="8800" i="1" dirty="0"/>
              <a:t> mi manderà nuovo aiuto, così io spero, per la salvezza della infelice Nigrizia. </a:t>
            </a:r>
            <a:r>
              <a:rPr lang="it-IT" sz="8800" i="1" dirty="0" smtClean="0"/>
              <a:t>L</a:t>
            </a:r>
            <a:r>
              <a:rPr lang="it-IT" sz="8800" i="1" dirty="0"/>
              <a:t>a</a:t>
            </a:r>
            <a:r>
              <a:rPr lang="it-IT" sz="8800" i="1" dirty="0" smtClean="0"/>
              <a:t> fatica</a:t>
            </a:r>
            <a:r>
              <a:rPr lang="it-IT" sz="8800" i="1" dirty="0"/>
              <a:t>, che io da più di dieci mesi ho da sopportare, le molte emozioni, le afflizioni, le preoccupazioni che il </a:t>
            </a:r>
            <a:r>
              <a:rPr lang="it-IT" sz="8800" i="1" dirty="0" smtClean="0"/>
              <a:t>Signore volle mandare su di me, hanno </a:t>
            </a:r>
            <a:r>
              <a:rPr lang="it-IT" sz="8800" i="1" dirty="0"/>
              <a:t>intaccato alla fine anche la mia salute pur così vigorosa. </a:t>
            </a:r>
            <a:endParaRPr lang="it-IT" sz="8800" i="1" dirty="0" smtClean="0"/>
          </a:p>
          <a:p>
            <a:endParaRPr lang="it-IT" i="1" dirty="0"/>
          </a:p>
        </p:txBody>
      </p:sp>
      <p:sp>
        <p:nvSpPr>
          <p:cNvPr id="5" name="Segnaposto contenuto 2"/>
          <p:cNvSpPr txBox="1">
            <a:spLocks/>
          </p:cNvSpPr>
          <p:nvPr/>
        </p:nvSpPr>
        <p:spPr>
          <a:xfrm>
            <a:off x="395536" y="4437112"/>
            <a:ext cx="8083624" cy="2005683"/>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it-IT" i="1" dirty="0" smtClean="0"/>
              <a:t>In </a:t>
            </a:r>
            <a:r>
              <a:rPr lang="it-IT" i="1" dirty="0" err="1" smtClean="0"/>
              <a:t>Boure</a:t>
            </a:r>
            <a:r>
              <a:rPr lang="it-IT" i="1" dirty="0" smtClean="0"/>
              <a:t>, a due miglia da </a:t>
            </a:r>
            <a:r>
              <a:rPr lang="it-IT" i="1" dirty="0" err="1" smtClean="0"/>
              <a:t>Chartum</a:t>
            </a:r>
            <a:r>
              <a:rPr lang="it-IT" i="1" dirty="0" smtClean="0"/>
              <a:t>, dove ero andato per visitare i nostri malati, mi prese una febbre violentissima, le cui conseguenze mi fanno ancora sempre soffrire; e le mie forze si sono straordinariamente indebolite. Chi sa se e quando riuscirò a ricuperare del tutto la mia salute.</a:t>
            </a:r>
          </a:p>
          <a:p>
            <a:endParaRPr lang="it-IT" dirty="0"/>
          </a:p>
        </p:txBody>
      </p:sp>
    </p:spTree>
    <p:extLst>
      <p:ext uri="{BB962C8B-B14F-4D97-AF65-F5344CB8AC3E}">
        <p14:creationId xmlns:p14="http://schemas.microsoft.com/office/powerpoint/2010/main" val="64815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1000"/>
                                        <p:tgtEl>
                                          <p:spTgt spid="14338"/>
                                        </p:tgtEl>
                                      </p:cBhvr>
                                    </p:animEffect>
                                    <p:anim calcmode="lin" valueType="num">
                                      <p:cBhvr>
                                        <p:cTn id="8" dur="1000" fill="hold"/>
                                        <p:tgtEl>
                                          <p:spTgt spid="14338"/>
                                        </p:tgtEl>
                                        <p:attrNameLst>
                                          <p:attrName>ppt_x</p:attrName>
                                        </p:attrNameLst>
                                      </p:cBhvr>
                                      <p:tavLst>
                                        <p:tav tm="0">
                                          <p:val>
                                            <p:strVal val="#ppt_x"/>
                                          </p:val>
                                        </p:tav>
                                        <p:tav tm="100000">
                                          <p:val>
                                            <p:strVal val="#ppt_x"/>
                                          </p:val>
                                        </p:tav>
                                      </p:tavLst>
                                    </p:anim>
                                    <p:anim calcmode="lin" valueType="num">
                                      <p:cBhvr>
                                        <p:cTn id="9" dur="1000" fill="hold"/>
                                        <p:tgtEl>
                                          <p:spTgt spid="143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Il cuore di Gesù</a:t>
            </a:r>
            <a:endParaRPr lang="it-IT" dirty="0"/>
          </a:p>
        </p:txBody>
      </p:sp>
      <p:sp>
        <p:nvSpPr>
          <p:cNvPr id="3" name="Segnaposto contenuto 2"/>
          <p:cNvSpPr>
            <a:spLocks noGrp="1"/>
          </p:cNvSpPr>
          <p:nvPr>
            <p:ph idx="1"/>
          </p:nvPr>
        </p:nvSpPr>
        <p:spPr>
          <a:xfrm>
            <a:off x="457200" y="1268760"/>
            <a:ext cx="8291264" cy="4525963"/>
          </a:xfrm>
        </p:spPr>
        <p:txBody>
          <a:bodyPr>
            <a:normAutofit fontScale="70000" lnSpcReduction="20000"/>
          </a:bodyPr>
          <a:lstStyle/>
          <a:p>
            <a:pPr marL="0" indent="0">
              <a:buNone/>
            </a:pPr>
            <a:r>
              <a:rPr lang="it-IT" b="1" dirty="0"/>
              <a:t>5646</a:t>
            </a:r>
          </a:p>
          <a:p>
            <a:r>
              <a:rPr lang="it-IT" i="1" dirty="0" smtClean="0"/>
              <a:t>Di </a:t>
            </a:r>
            <a:r>
              <a:rPr lang="it-IT" i="1" dirty="0"/>
              <a:t>fronte a tante afflizioni, fra montagne di croci e di dolore, che io ho loro già descritto e che mi restano ancora da descrivere, per queste enormi complicazioni, </a:t>
            </a:r>
            <a:r>
              <a:rPr lang="it-IT" b="1" i="1" dirty="0"/>
              <a:t>il cuore del missionario cattolico è rimasto scosso</a:t>
            </a:r>
            <a:r>
              <a:rPr lang="it-IT" i="1" dirty="0"/>
              <a:t>; tuttavia egli non deve per questo perdersi d’animo; la forza, il coraggio e la speranza non possono mai abbandonarlo. E’ mai possibile che </a:t>
            </a:r>
            <a:r>
              <a:rPr lang="it-IT" b="1" i="1" dirty="0"/>
              <a:t>il cuore di un vero apostolo</a:t>
            </a:r>
            <a:r>
              <a:rPr lang="it-IT" i="1" dirty="0"/>
              <a:t> possa abbattersi e intimorirsi per tutti questi ostacoli e straordinarie difficoltà? No, questo non è possibile, giammai! Solo nella Croce sta il trionfo.</a:t>
            </a:r>
          </a:p>
          <a:p>
            <a:pPr marL="0" indent="0">
              <a:buNone/>
            </a:pPr>
            <a:r>
              <a:rPr lang="it-IT" b="1" i="1" dirty="0"/>
              <a:t>5647</a:t>
            </a:r>
          </a:p>
          <a:p>
            <a:r>
              <a:rPr lang="it-IT" b="1" i="1" dirty="0"/>
              <a:t>Il Sacro Cuore di Gesù</a:t>
            </a:r>
            <a:r>
              <a:rPr lang="it-IT" i="1" dirty="0"/>
              <a:t> ha palpitato anche per </a:t>
            </a:r>
            <a:r>
              <a:rPr lang="it-IT" i="1" dirty="0" smtClean="0"/>
              <a:t>                                        i </a:t>
            </a:r>
            <a:r>
              <a:rPr lang="it-IT" i="1" dirty="0"/>
              <a:t>popoli neri </a:t>
            </a:r>
            <a:r>
              <a:rPr lang="it-IT" i="1" dirty="0" smtClean="0"/>
              <a:t>dell’Africa </a:t>
            </a:r>
            <a:r>
              <a:rPr lang="it-IT" i="1" dirty="0"/>
              <a:t>Centrale e Gesù Cristo </a:t>
            </a:r>
            <a:r>
              <a:rPr lang="it-IT" i="1" dirty="0" smtClean="0"/>
              <a:t>                                               è </a:t>
            </a:r>
            <a:r>
              <a:rPr lang="it-IT" i="1" dirty="0"/>
              <a:t>morto anche per </a:t>
            </a:r>
            <a:r>
              <a:rPr lang="it-IT" i="1" dirty="0" smtClean="0"/>
              <a:t>gli Africani”.  </a:t>
            </a:r>
            <a:endParaRPr lang="it-IT" i="1" dirty="0"/>
          </a:p>
          <a:p>
            <a:endParaRPr lang="it-IT"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3677" y="3789040"/>
            <a:ext cx="2144787" cy="1946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410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fade">
                                      <p:cBhvr>
                                        <p:cTn id="7" dur="1000"/>
                                        <p:tgtEl>
                                          <p:spTgt spid="15363"/>
                                        </p:tgtEl>
                                      </p:cBhvr>
                                    </p:animEffect>
                                    <p:anim calcmode="lin" valueType="num">
                                      <p:cBhvr>
                                        <p:cTn id="8" dur="1000" fill="hold"/>
                                        <p:tgtEl>
                                          <p:spTgt spid="15363"/>
                                        </p:tgtEl>
                                        <p:attrNameLst>
                                          <p:attrName>ppt_x</p:attrName>
                                        </p:attrNameLst>
                                      </p:cBhvr>
                                      <p:tavLst>
                                        <p:tav tm="0">
                                          <p:val>
                                            <p:strVal val="#ppt_x"/>
                                          </p:val>
                                        </p:tav>
                                        <p:tav tm="100000">
                                          <p:val>
                                            <p:strVal val="#ppt_x"/>
                                          </p:val>
                                        </p:tav>
                                      </p:tavLst>
                                    </p:anim>
                                    <p:anim calcmode="lin" valueType="num">
                                      <p:cBhvr>
                                        <p:cTn id="9" dur="1000" fill="hold"/>
                                        <p:tgtEl>
                                          <p:spTgt spid="1536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lvl="0"/>
            <a:r>
              <a:rPr lang="it-IT" b="1" dirty="0" smtClean="0"/>
              <a:t>Le mani e le braccia</a:t>
            </a:r>
            <a:endParaRPr lang="it-IT" dirty="0"/>
          </a:p>
        </p:txBody>
      </p:sp>
      <p:sp>
        <p:nvSpPr>
          <p:cNvPr id="3" name="Segnaposto contenuto 2"/>
          <p:cNvSpPr>
            <a:spLocks noGrp="1"/>
          </p:cNvSpPr>
          <p:nvPr>
            <p:ph idx="1"/>
          </p:nvPr>
        </p:nvSpPr>
        <p:spPr>
          <a:xfrm>
            <a:off x="457200" y="1600200"/>
            <a:ext cx="4186808" cy="4525963"/>
          </a:xfrm>
        </p:spPr>
        <p:txBody>
          <a:bodyPr>
            <a:normAutofit fontScale="70000" lnSpcReduction="20000"/>
          </a:bodyPr>
          <a:lstStyle/>
          <a:p>
            <a:r>
              <a:rPr lang="it-IT" dirty="0" smtClean="0"/>
              <a:t>Gesù è il crocifisso risorto, “che con i segni della passione vive immortale”. </a:t>
            </a:r>
          </a:p>
          <a:p>
            <a:r>
              <a:rPr lang="it-IT" dirty="0" smtClean="0"/>
              <a:t>Con il braccio sinistro ancora inchiodato alla croce Gesù sembra indicare la via al Padre  a cui ha votato la sua vita; con il destro abbraccia in segno di amicizia </a:t>
            </a:r>
            <a:r>
              <a:rPr lang="it-IT" dirty="0" err="1" smtClean="0"/>
              <a:t>Comboni</a:t>
            </a:r>
            <a:r>
              <a:rPr lang="it-IT" dirty="0" smtClean="0"/>
              <a:t> </a:t>
            </a:r>
            <a:r>
              <a:rPr lang="it-IT" i="1" dirty="0" smtClean="0"/>
              <a:t>(“Vi ho chiamato amici”)</a:t>
            </a:r>
            <a:r>
              <a:rPr lang="it-IT" dirty="0" smtClean="0"/>
              <a:t> e lo sostiene con la sua mano (</a:t>
            </a:r>
            <a:r>
              <a:rPr lang="it-IT" i="1" dirty="0" smtClean="0"/>
              <a:t>«Non temere, Sion, non lasciarti cadere le braccia! (</a:t>
            </a:r>
            <a:r>
              <a:rPr lang="it-IT" i="1" dirty="0" err="1" smtClean="0"/>
              <a:t>Sof</a:t>
            </a:r>
            <a:r>
              <a:rPr lang="it-IT" i="1" dirty="0" smtClean="0"/>
              <a:t>. 3)</a:t>
            </a:r>
            <a:r>
              <a:rPr lang="it-IT" dirty="0" smtClean="0"/>
              <a:t>), attirandolo in alto. </a:t>
            </a:r>
            <a:r>
              <a:rPr lang="it-IT" i="1" dirty="0" smtClean="0"/>
              <a:t>“Quando sarò elevato da terra, attirerò tutti a me”. </a:t>
            </a:r>
            <a:endParaRPr lang="it-IT" dirty="0" smtClean="0"/>
          </a:p>
          <a:p>
            <a:endParaRPr lang="it-IT" dirty="0" smtClean="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6293" y="2021111"/>
            <a:ext cx="3840163" cy="36401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043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386"/>
                                        </p:tgtEl>
                                        <p:attrNameLst>
                                          <p:attrName>style.visibility</p:attrName>
                                        </p:attrNameLst>
                                      </p:cBhvr>
                                      <p:to>
                                        <p:strVal val="visible"/>
                                      </p:to>
                                    </p:set>
                                    <p:animEffect transition="in" filter="fade">
                                      <p:cBhvr>
                                        <p:cTn id="14" dur="1000"/>
                                        <p:tgtEl>
                                          <p:spTgt spid="16386"/>
                                        </p:tgtEl>
                                      </p:cBhvr>
                                    </p:animEffect>
                                    <p:anim calcmode="lin" valueType="num">
                                      <p:cBhvr>
                                        <p:cTn id="15" dur="1000" fill="hold"/>
                                        <p:tgtEl>
                                          <p:spTgt spid="16386"/>
                                        </p:tgtEl>
                                        <p:attrNameLst>
                                          <p:attrName>ppt_x</p:attrName>
                                        </p:attrNameLst>
                                      </p:cBhvr>
                                      <p:tavLst>
                                        <p:tav tm="0">
                                          <p:val>
                                            <p:strVal val="#ppt_x"/>
                                          </p:val>
                                        </p:tav>
                                        <p:tav tm="100000">
                                          <p:val>
                                            <p:strVal val="#ppt_x"/>
                                          </p:val>
                                        </p:tav>
                                      </p:tavLst>
                                    </p:anim>
                                    <p:anim calcmode="lin" valueType="num">
                                      <p:cBhvr>
                                        <p:cTn id="16" dur="1000" fill="hold"/>
                                        <p:tgtEl>
                                          <p:spTgt spid="1638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l"/>
            <a:r>
              <a:rPr lang="it-IT" b="1" dirty="0"/>
              <a:t>Le mani e le braccia</a:t>
            </a:r>
            <a:endParaRPr lang="it-IT" dirty="0"/>
          </a:p>
        </p:txBody>
      </p:sp>
      <p:sp>
        <p:nvSpPr>
          <p:cNvPr id="3" name="Segnaposto contenuto 2"/>
          <p:cNvSpPr>
            <a:spLocks noGrp="1"/>
          </p:cNvSpPr>
          <p:nvPr>
            <p:ph idx="1"/>
          </p:nvPr>
        </p:nvSpPr>
        <p:spPr>
          <a:xfrm>
            <a:off x="457200" y="1268761"/>
            <a:ext cx="5698976" cy="2232248"/>
          </a:xfrm>
        </p:spPr>
        <p:txBody>
          <a:bodyPr>
            <a:normAutofit fontScale="85000" lnSpcReduction="20000"/>
          </a:bodyPr>
          <a:lstStyle/>
          <a:p>
            <a:r>
              <a:rPr lang="it-IT" dirty="0"/>
              <a:t>Da parte sua </a:t>
            </a:r>
            <a:r>
              <a:rPr lang="it-IT" dirty="0" err="1"/>
              <a:t>Comboni</a:t>
            </a:r>
            <a:r>
              <a:rPr lang="it-IT" dirty="0"/>
              <a:t> si stringe </a:t>
            </a:r>
            <a:r>
              <a:rPr lang="it-IT" dirty="0" smtClean="0"/>
              <a:t>                     al </a:t>
            </a:r>
            <a:r>
              <a:rPr lang="it-IT" dirty="0"/>
              <a:t>Crocifisso-Risorto con l’Africa </a:t>
            </a:r>
            <a:r>
              <a:rPr lang="it-IT" dirty="0" smtClean="0"/>
              <a:t>                      tra </a:t>
            </a:r>
            <a:r>
              <a:rPr lang="it-IT" dirty="0"/>
              <a:t>le braccia, stringendola tra </a:t>
            </a:r>
            <a:r>
              <a:rPr lang="it-IT" dirty="0" smtClean="0"/>
              <a:t>                   il </a:t>
            </a:r>
            <a:r>
              <a:rPr lang="it-IT" dirty="0"/>
              <a:t>suo cuore e il cuore di Gesù, </a:t>
            </a:r>
            <a:r>
              <a:rPr lang="it-IT" dirty="0" smtClean="0"/>
              <a:t>                              dove </a:t>
            </a:r>
            <a:r>
              <a:rPr lang="it-IT" dirty="0"/>
              <a:t>trova libertà e pienezza </a:t>
            </a:r>
            <a:r>
              <a:rPr lang="it-IT" dirty="0" smtClean="0"/>
              <a:t>                               di </a:t>
            </a:r>
            <a:r>
              <a:rPr lang="it-IT" dirty="0"/>
              <a:t>vita. </a:t>
            </a:r>
            <a:endParaRPr lang="it-IT" dirty="0" smtClean="0"/>
          </a:p>
          <a:p>
            <a:endParaRPr lang="it-IT"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924" y="404664"/>
            <a:ext cx="3190524" cy="302433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egnaposto contenuto 2"/>
          <p:cNvSpPr txBox="1">
            <a:spLocks/>
          </p:cNvSpPr>
          <p:nvPr/>
        </p:nvSpPr>
        <p:spPr>
          <a:xfrm>
            <a:off x="539552" y="3509392"/>
            <a:ext cx="8064896" cy="2727920"/>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it-IT" dirty="0" smtClean="0"/>
              <a:t>Mette così in pratica l’invito dell’apostolo Pietro: </a:t>
            </a:r>
            <a:r>
              <a:rPr lang="it-IT" i="1" dirty="0" smtClean="0"/>
              <a:t>“Stringendovi a lui, pietra viva, rigettata dagli uomini ma scelta e preziosa davanti a Dio, anche voi venite impiegati come quali pietre vive per la costruzione di un edificio spirituale, per un sacerdozio santo e per offrire sacrifici spirituali graditi a Dio, per mezzo di Gesù Cristo” </a:t>
            </a:r>
            <a:r>
              <a:rPr lang="it-IT" dirty="0" smtClean="0"/>
              <a:t>(1 </a:t>
            </a:r>
            <a:r>
              <a:rPr lang="it-IT" dirty="0" err="1" smtClean="0"/>
              <a:t>Pt</a:t>
            </a:r>
            <a:r>
              <a:rPr lang="it-IT" dirty="0" smtClean="0"/>
              <a:t> 2, 4-5).</a:t>
            </a:r>
          </a:p>
          <a:p>
            <a:endParaRPr lang="it-IT" dirty="0"/>
          </a:p>
        </p:txBody>
      </p:sp>
    </p:spTree>
    <p:extLst>
      <p:ext uri="{BB962C8B-B14F-4D97-AF65-F5344CB8AC3E}">
        <p14:creationId xmlns:p14="http://schemas.microsoft.com/office/powerpoint/2010/main" val="19560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Le mani e le braccia</a:t>
            </a:r>
            <a:endParaRPr lang="it-IT" dirty="0"/>
          </a:p>
        </p:txBody>
      </p:sp>
      <p:sp>
        <p:nvSpPr>
          <p:cNvPr id="3" name="Segnaposto contenuto 2"/>
          <p:cNvSpPr>
            <a:spLocks noGrp="1"/>
          </p:cNvSpPr>
          <p:nvPr>
            <p:ph idx="1"/>
          </p:nvPr>
        </p:nvSpPr>
        <p:spPr>
          <a:xfrm>
            <a:off x="457200" y="1600200"/>
            <a:ext cx="4114800" cy="4525963"/>
          </a:xfrm>
        </p:spPr>
        <p:txBody>
          <a:bodyPr>
            <a:normAutofit fontScale="70000" lnSpcReduction="20000"/>
          </a:bodyPr>
          <a:lstStyle/>
          <a:p>
            <a:r>
              <a:rPr lang="it-IT" dirty="0"/>
              <a:t>Bellissime e in questa prospettiva le parole che </a:t>
            </a:r>
            <a:r>
              <a:rPr lang="it-IT" dirty="0" smtClean="0"/>
              <a:t>il giovane </a:t>
            </a:r>
            <a:r>
              <a:rPr lang="it-IT" dirty="0" err="1" smtClean="0"/>
              <a:t>Comboni</a:t>
            </a:r>
            <a:r>
              <a:rPr lang="it-IT" dirty="0" smtClean="0"/>
              <a:t> scriveva </a:t>
            </a:r>
            <a:r>
              <a:rPr lang="it-IT" dirty="0"/>
              <a:t>a suo padre: </a:t>
            </a:r>
            <a:endParaRPr lang="it-IT" dirty="0" smtClean="0"/>
          </a:p>
          <a:p>
            <a:r>
              <a:rPr lang="it-IT" i="1" dirty="0" smtClean="0"/>
              <a:t>“</a:t>
            </a:r>
            <a:r>
              <a:rPr lang="it-IT" i="1" dirty="0"/>
              <a:t>Caro Padre, pregate il Signore per me, e per noi; Dio vi benedirà certo. Sapete che il Signore non premia se non coloro che sono suoi servi. Voi lo siete, perché </a:t>
            </a:r>
            <a:r>
              <a:rPr lang="it-IT" b="1" i="1" dirty="0"/>
              <a:t>avete abbracciata la sua Croce. Abbracciatela, stringetevela al seno,</a:t>
            </a:r>
            <a:r>
              <a:rPr lang="it-IT" i="1" dirty="0"/>
              <a:t> baciatela, che è il più prezioso tesoro” (S 410).</a:t>
            </a:r>
            <a:r>
              <a:rPr lang="it-IT" dirty="0"/>
              <a:t> </a:t>
            </a:r>
          </a:p>
          <a:p>
            <a:endParaRPr lang="it-IT"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8273" y="1412776"/>
            <a:ext cx="2892675" cy="3960440"/>
          </a:xfrm>
          <a:prstGeom prst="rect">
            <a:avLst/>
          </a:prstGeom>
          <a:solidFill>
            <a:schemeClr val="accent2"/>
          </a:solidFill>
          <a:ln>
            <a:noFill/>
          </a:ln>
          <a:effectLst/>
          <a:extLst/>
        </p:spPr>
      </p:pic>
    </p:spTree>
    <p:extLst>
      <p:ext uri="{BB962C8B-B14F-4D97-AF65-F5344CB8AC3E}">
        <p14:creationId xmlns:p14="http://schemas.microsoft.com/office/powerpoint/2010/main" val="79704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410"/>
                                        </p:tgtEl>
                                        <p:attrNameLst>
                                          <p:attrName>style.visibility</p:attrName>
                                        </p:attrNameLst>
                                      </p:cBhvr>
                                      <p:to>
                                        <p:strVal val="visible"/>
                                      </p:to>
                                    </p:set>
                                    <p:animEffect transition="in" filter="fade">
                                      <p:cBhvr>
                                        <p:cTn id="14" dur="1000"/>
                                        <p:tgtEl>
                                          <p:spTgt spid="17410"/>
                                        </p:tgtEl>
                                      </p:cBhvr>
                                    </p:animEffect>
                                    <p:anim calcmode="lin" valueType="num">
                                      <p:cBhvr>
                                        <p:cTn id="15" dur="1000" fill="hold"/>
                                        <p:tgtEl>
                                          <p:spTgt spid="17410"/>
                                        </p:tgtEl>
                                        <p:attrNameLst>
                                          <p:attrName>ppt_x</p:attrName>
                                        </p:attrNameLst>
                                      </p:cBhvr>
                                      <p:tavLst>
                                        <p:tav tm="0">
                                          <p:val>
                                            <p:strVal val="#ppt_x"/>
                                          </p:val>
                                        </p:tav>
                                        <p:tav tm="100000">
                                          <p:val>
                                            <p:strVal val="#ppt_x"/>
                                          </p:val>
                                        </p:tav>
                                      </p:tavLst>
                                    </p:anim>
                                    <p:anim calcmode="lin" valueType="num">
                                      <p:cBhvr>
                                        <p:cTn id="16" dur="1000" fill="hold"/>
                                        <p:tgtEl>
                                          <p:spTgt spid="174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lvl="0"/>
            <a:r>
              <a:rPr lang="it-IT" b="1" dirty="0" smtClean="0"/>
              <a:t>La vicinanza di Gesù e </a:t>
            </a:r>
            <a:r>
              <a:rPr lang="it-IT" b="1" dirty="0" err="1" smtClean="0"/>
              <a:t>Comboni</a:t>
            </a:r>
            <a:endParaRPr lang="it-IT" dirty="0"/>
          </a:p>
        </p:txBody>
      </p:sp>
      <p:sp>
        <p:nvSpPr>
          <p:cNvPr id="3" name="Segnaposto contenuto 2"/>
          <p:cNvSpPr>
            <a:spLocks noGrp="1"/>
          </p:cNvSpPr>
          <p:nvPr>
            <p:ph idx="1"/>
          </p:nvPr>
        </p:nvSpPr>
        <p:spPr>
          <a:xfrm>
            <a:off x="457200" y="1600200"/>
            <a:ext cx="4114800" cy="4525963"/>
          </a:xfrm>
        </p:spPr>
        <p:txBody>
          <a:bodyPr>
            <a:normAutofit fontScale="62500" lnSpcReduction="20000"/>
          </a:bodyPr>
          <a:lstStyle/>
          <a:p>
            <a:r>
              <a:rPr lang="it-IT" dirty="0" smtClean="0"/>
              <a:t>Osservando, con la sensibilità dei nostri giorni il volto di </a:t>
            </a:r>
            <a:r>
              <a:rPr lang="it-IT" dirty="0" err="1" smtClean="0"/>
              <a:t>Comboni</a:t>
            </a:r>
            <a:r>
              <a:rPr lang="it-IT" dirty="0" smtClean="0"/>
              <a:t> e quello di Gesù, vediamo che non rispettano le regole del distanziamento sociale… </a:t>
            </a:r>
          </a:p>
          <a:p>
            <a:r>
              <a:rPr lang="it-IT" dirty="0" smtClean="0"/>
              <a:t>«Quando Cristo è spirato sulla croce, l’uomo si è aggrappato a quel respiro per poter iniziare a respirare di nuovo. Come Adamo ha ricevuto l’alito di vita durante la creazione, nel nostro battesimo noi riceviamo il nuovo alito di vita, quello dello Spirito di Cristo, con il quale possiamo iniziare a vivere una nuova vita in Cristo». </a:t>
            </a:r>
          </a:p>
          <a:p>
            <a:r>
              <a:rPr lang="it-IT" dirty="0" smtClean="0"/>
              <a:t>Daniele </a:t>
            </a:r>
            <a:r>
              <a:rPr lang="it-IT" dirty="0" err="1" smtClean="0"/>
              <a:t>Comboni</a:t>
            </a:r>
            <a:r>
              <a:rPr lang="it-IT" dirty="0" smtClean="0"/>
              <a:t> e Gesù: stessi occhi, stesso cuore, stesso spirito.</a:t>
            </a:r>
          </a:p>
        </p:txBody>
      </p:sp>
      <p:pic>
        <p:nvPicPr>
          <p:cNvPr id="18434" name="Picture 2"/>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04048" y="1725963"/>
            <a:ext cx="3730625" cy="3359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591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434"/>
                                        </p:tgtEl>
                                        <p:attrNameLst>
                                          <p:attrName>style.visibility</p:attrName>
                                        </p:attrNameLst>
                                      </p:cBhvr>
                                      <p:to>
                                        <p:strVal val="visible"/>
                                      </p:to>
                                    </p:set>
                                    <p:animEffect transition="in" filter="fade">
                                      <p:cBhvr>
                                        <p:cTn id="14" dur="1000"/>
                                        <p:tgtEl>
                                          <p:spTgt spid="18434"/>
                                        </p:tgtEl>
                                      </p:cBhvr>
                                    </p:animEffect>
                                    <p:anim calcmode="lin" valueType="num">
                                      <p:cBhvr>
                                        <p:cTn id="15" dur="1000" fill="hold"/>
                                        <p:tgtEl>
                                          <p:spTgt spid="18434"/>
                                        </p:tgtEl>
                                        <p:attrNameLst>
                                          <p:attrName>ppt_x</p:attrName>
                                        </p:attrNameLst>
                                      </p:cBhvr>
                                      <p:tavLst>
                                        <p:tav tm="0">
                                          <p:val>
                                            <p:strVal val="#ppt_x"/>
                                          </p:val>
                                        </p:tav>
                                        <p:tav tm="100000">
                                          <p:val>
                                            <p:strVal val="#ppt_x"/>
                                          </p:val>
                                        </p:tav>
                                      </p:tavLst>
                                    </p:anim>
                                    <p:anim calcmode="lin" valueType="num">
                                      <p:cBhvr>
                                        <p:cTn id="16" dur="1000" fill="hold"/>
                                        <p:tgtEl>
                                          <p:spTgt spid="1843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3322712" cy="6106690"/>
          </a:xfrm>
        </p:spPr>
        <p:txBody>
          <a:bodyPr>
            <a:normAutofit/>
          </a:bodyPr>
          <a:lstStyle/>
          <a:p>
            <a:r>
              <a:rPr lang="it-IT" sz="4000" b="1" dirty="0"/>
              <a:t>Che cosa c’è </a:t>
            </a:r>
            <a:r>
              <a:rPr lang="it-IT" sz="4000" b="1" dirty="0" smtClean="0"/>
              <a:t> del contenuto di questa </a:t>
            </a:r>
            <a:r>
              <a:rPr lang="it-IT" sz="4000" b="1" dirty="0"/>
              <a:t>icona </a:t>
            </a:r>
            <a:r>
              <a:rPr lang="it-IT" sz="4000" b="1" dirty="0" smtClean="0"/>
              <a:t>nel </a:t>
            </a:r>
            <a:r>
              <a:rPr lang="it-IT" sz="4000" b="1" dirty="0"/>
              <a:t>messaggio di Papa Francesco </a:t>
            </a:r>
            <a:r>
              <a:rPr lang="it-IT" sz="4000" b="1" dirty="0" smtClean="0"/>
              <a:t>               per </a:t>
            </a:r>
            <a:r>
              <a:rPr lang="it-IT" sz="4000" b="1" dirty="0"/>
              <a:t>la </a:t>
            </a:r>
            <a:r>
              <a:rPr lang="it-IT" sz="4000" b="1" dirty="0" smtClean="0"/>
              <a:t>GMM 2021?</a:t>
            </a:r>
            <a:endParaRPr lang="it-IT" dirty="0"/>
          </a:p>
        </p:txBody>
      </p:sp>
      <p:pic>
        <p:nvPicPr>
          <p:cNvPr id="4" name="Picture 2"/>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004049" y="73362"/>
            <a:ext cx="3888431" cy="6601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25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dirty="0"/>
              <a:t>L’offerta di amicizia </a:t>
            </a:r>
            <a:r>
              <a:rPr lang="it-IT" b="1" dirty="0" smtClean="0"/>
              <a:t>                                     da </a:t>
            </a:r>
            <a:r>
              <a:rPr lang="it-IT" b="1" dirty="0"/>
              <a:t>parte del </a:t>
            </a:r>
            <a:r>
              <a:rPr lang="it-IT" b="1" dirty="0" smtClean="0"/>
              <a:t>Signore</a:t>
            </a:r>
            <a:endParaRPr lang="it-IT" dirty="0"/>
          </a:p>
        </p:txBody>
      </p:sp>
      <p:sp>
        <p:nvSpPr>
          <p:cNvPr id="3" name="Segnaposto contenuto 2"/>
          <p:cNvSpPr>
            <a:spLocks noGrp="1"/>
          </p:cNvSpPr>
          <p:nvPr>
            <p:ph idx="1"/>
          </p:nvPr>
        </p:nvSpPr>
        <p:spPr>
          <a:xfrm>
            <a:off x="457200" y="1600200"/>
            <a:ext cx="4330824" cy="4525963"/>
          </a:xfrm>
        </p:spPr>
        <p:txBody>
          <a:bodyPr>
            <a:normAutofit fontScale="77500" lnSpcReduction="20000"/>
          </a:bodyPr>
          <a:lstStyle/>
          <a:p>
            <a:r>
              <a:rPr lang="it-IT" i="1" dirty="0" smtClean="0"/>
              <a:t>La </a:t>
            </a:r>
            <a:r>
              <a:rPr lang="it-IT" i="1" dirty="0"/>
              <a:t>storia dell’evangelizzazione comincia con una ricerca appassionata del Signore che chiama e vuole stabilire con ogni persona, lì dove si trova, </a:t>
            </a:r>
            <a:r>
              <a:rPr lang="it-IT" b="1" i="1" dirty="0"/>
              <a:t>un dialogo di amicizia </a:t>
            </a:r>
            <a:r>
              <a:rPr lang="it-IT" i="1" dirty="0"/>
              <a:t>(</a:t>
            </a:r>
            <a:r>
              <a:rPr lang="it-IT" i="1" dirty="0" err="1"/>
              <a:t>cfr</a:t>
            </a:r>
            <a:r>
              <a:rPr lang="it-IT" i="1" dirty="0"/>
              <a:t> </a:t>
            </a:r>
            <a:r>
              <a:rPr lang="it-IT" i="1" dirty="0" err="1"/>
              <a:t>Gv</a:t>
            </a:r>
            <a:r>
              <a:rPr lang="it-IT" i="1" dirty="0"/>
              <a:t> 15,12-17). </a:t>
            </a:r>
            <a:endParaRPr lang="it-IT" i="1" dirty="0" smtClean="0"/>
          </a:p>
          <a:p>
            <a:r>
              <a:rPr lang="it-IT" i="1" dirty="0" smtClean="0"/>
              <a:t>Gli </a:t>
            </a:r>
            <a:r>
              <a:rPr lang="it-IT" i="1" dirty="0"/>
              <a:t>Apostoli sono i primi a riferirci questo, ricordando perfino il giorno e l’ora in cui lo incontrarono: «Erano circa le quattro del pomeriggio» (</a:t>
            </a:r>
            <a:r>
              <a:rPr lang="it-IT" i="1" dirty="0" err="1"/>
              <a:t>Gv</a:t>
            </a:r>
            <a:r>
              <a:rPr lang="it-IT" i="1" dirty="0"/>
              <a:t> 1,39). </a:t>
            </a:r>
          </a:p>
          <a:p>
            <a:endParaRPr lang="it-IT" dirty="0"/>
          </a:p>
        </p:txBody>
      </p:sp>
      <p:pic>
        <p:nvPicPr>
          <p:cNvPr id="4" name="Immagine 3"/>
          <p:cNvPicPr>
            <a:picLocks noChangeAspect="1"/>
          </p:cNvPicPr>
          <p:nvPr/>
        </p:nvPicPr>
        <p:blipFill rotWithShape="1">
          <a:blip r:embed="rId2" cstate="print">
            <a:extLst>
              <a:ext uri="{28A0092B-C50C-407E-A947-70E740481C1C}">
                <a14:useLocalDpi xmlns:a14="http://schemas.microsoft.com/office/drawing/2010/main" val="0"/>
              </a:ext>
            </a:extLst>
          </a:blip>
          <a:srcRect l="5571" t="2679" r="4835" b="5853"/>
          <a:stretch/>
        </p:blipFill>
        <p:spPr>
          <a:xfrm>
            <a:off x="4788024" y="1484784"/>
            <a:ext cx="4131410" cy="4680520"/>
          </a:xfrm>
          <a:prstGeom prst="rect">
            <a:avLst/>
          </a:prstGeom>
        </p:spPr>
      </p:pic>
    </p:spTree>
    <p:extLst>
      <p:ext uri="{BB962C8B-B14F-4D97-AF65-F5344CB8AC3E}">
        <p14:creationId xmlns:p14="http://schemas.microsoft.com/office/powerpoint/2010/main" val="275687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lvl="0"/>
            <a:r>
              <a:rPr lang="it-IT" b="1" dirty="0"/>
              <a:t>Stringersi a </a:t>
            </a:r>
            <a:r>
              <a:rPr lang="it-IT" b="1" dirty="0" smtClean="0"/>
              <a:t>Cristo</a:t>
            </a:r>
            <a:endParaRPr lang="it-IT" dirty="0"/>
          </a:p>
        </p:txBody>
      </p:sp>
      <p:sp>
        <p:nvSpPr>
          <p:cNvPr id="3" name="Segnaposto contenuto 2"/>
          <p:cNvSpPr>
            <a:spLocks noGrp="1"/>
          </p:cNvSpPr>
          <p:nvPr>
            <p:ph idx="1"/>
          </p:nvPr>
        </p:nvSpPr>
        <p:spPr>
          <a:xfrm>
            <a:off x="457200" y="1600200"/>
            <a:ext cx="4618856" cy="4525963"/>
          </a:xfrm>
        </p:spPr>
        <p:txBody>
          <a:bodyPr>
            <a:normAutofit fontScale="77500" lnSpcReduction="20000"/>
          </a:bodyPr>
          <a:lstStyle/>
          <a:p>
            <a:r>
              <a:rPr lang="it-IT" i="1" dirty="0" smtClean="0"/>
              <a:t>Abbiamo </a:t>
            </a:r>
            <a:r>
              <a:rPr lang="it-IT" i="1" dirty="0"/>
              <a:t>la testimonianza viva di tutto questo negli Atti degli Apostoli, che ci insegna </a:t>
            </a:r>
            <a:r>
              <a:rPr lang="it-IT" b="1" i="1" dirty="0"/>
              <a:t>a vivere le prove stringendoci a Cristo,</a:t>
            </a:r>
            <a:r>
              <a:rPr lang="it-IT" i="1" dirty="0"/>
              <a:t> per maturare la «convinzione che Dio può agire in qualsiasi circostanza, anche in mezzo ad apparenti fallimenti» e la certezza che «chi si offre e si dona a Dio per amore, sicuramente sarà fecondo (</a:t>
            </a:r>
            <a:r>
              <a:rPr lang="it-IT" i="1" dirty="0" err="1"/>
              <a:t>cfr</a:t>
            </a:r>
            <a:r>
              <a:rPr lang="it-IT" i="1" dirty="0"/>
              <a:t> </a:t>
            </a:r>
            <a:r>
              <a:rPr lang="it-IT" i="1" dirty="0" err="1"/>
              <a:t>Gv</a:t>
            </a:r>
            <a:r>
              <a:rPr lang="it-IT" i="1" dirty="0"/>
              <a:t> 15,5)» (</a:t>
            </a:r>
            <a:r>
              <a:rPr lang="it-IT" i="1" dirty="0" err="1"/>
              <a:t>Esort</a:t>
            </a:r>
            <a:r>
              <a:rPr lang="it-IT" i="1" dirty="0"/>
              <a:t>. </a:t>
            </a:r>
            <a:r>
              <a:rPr lang="it-IT" i="1" dirty="0" smtClean="0"/>
              <a:t>Ap.  </a:t>
            </a:r>
            <a:r>
              <a:rPr lang="it-IT" i="1" u="sng" dirty="0" err="1" smtClean="0">
                <a:hlinkClick r:id="rId2"/>
              </a:rPr>
              <a:t>Evangelii</a:t>
            </a:r>
            <a:r>
              <a:rPr lang="it-IT" i="1" u="sng" dirty="0" smtClean="0">
                <a:hlinkClick r:id="rId2"/>
              </a:rPr>
              <a:t> </a:t>
            </a:r>
            <a:r>
              <a:rPr lang="it-IT" i="1" u="sng" dirty="0" err="1">
                <a:hlinkClick r:id="rId2"/>
              </a:rPr>
              <a:t>gaudium</a:t>
            </a:r>
            <a:r>
              <a:rPr lang="it-IT" i="1" dirty="0"/>
              <a:t>, 279). </a:t>
            </a:r>
          </a:p>
          <a:p>
            <a:endParaRPr lang="it-IT"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2992" y="1844824"/>
            <a:ext cx="3955072" cy="3618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092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fade">
                                      <p:cBhvr>
                                        <p:cTn id="14" dur="1000"/>
                                        <p:tgtEl>
                                          <p:spTgt spid="3074"/>
                                        </p:tgtEl>
                                      </p:cBhvr>
                                    </p:animEffect>
                                    <p:anim calcmode="lin" valueType="num">
                                      <p:cBhvr>
                                        <p:cTn id="15" dur="1000" fill="hold"/>
                                        <p:tgtEl>
                                          <p:spTgt spid="3074"/>
                                        </p:tgtEl>
                                        <p:attrNameLst>
                                          <p:attrName>ppt_x</p:attrName>
                                        </p:attrNameLst>
                                      </p:cBhvr>
                                      <p:tavLst>
                                        <p:tav tm="0">
                                          <p:val>
                                            <p:strVal val="#ppt_x"/>
                                          </p:val>
                                        </p:tav>
                                        <p:tav tm="100000">
                                          <p:val>
                                            <p:strVal val="#ppt_x"/>
                                          </p:val>
                                        </p:tav>
                                      </p:tavLst>
                                    </p:anim>
                                    <p:anim calcmode="lin" valueType="num">
                                      <p:cBhvr>
                                        <p:cTn id="16"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dirty="0"/>
              <a:t>Non possiamo tacere quello che abbiamo visto e </a:t>
            </a:r>
            <a:r>
              <a:rPr lang="it-IT" b="1" dirty="0" smtClean="0"/>
              <a:t>udito</a:t>
            </a:r>
            <a:endParaRPr lang="it-IT" dirty="0"/>
          </a:p>
        </p:txBody>
      </p:sp>
      <p:sp>
        <p:nvSpPr>
          <p:cNvPr id="3" name="Segnaposto contenuto 2"/>
          <p:cNvSpPr>
            <a:spLocks noGrp="1"/>
          </p:cNvSpPr>
          <p:nvPr>
            <p:ph idx="1"/>
          </p:nvPr>
        </p:nvSpPr>
        <p:spPr>
          <a:xfrm>
            <a:off x="457200" y="1600200"/>
            <a:ext cx="4186808" cy="4525963"/>
          </a:xfrm>
        </p:spPr>
        <p:txBody>
          <a:bodyPr>
            <a:normAutofit fontScale="77500" lnSpcReduction="20000"/>
          </a:bodyPr>
          <a:lstStyle/>
          <a:p>
            <a:r>
              <a:rPr lang="it-IT" i="1" dirty="0" smtClean="0"/>
              <a:t>Come </a:t>
            </a:r>
            <a:r>
              <a:rPr lang="it-IT" i="1" dirty="0"/>
              <a:t>gli Apostoli e i primi cristiani, anche noi diciamo con tutte le nostre forze: «Non possiamo tacere quello che abbiamo visto e ascoltato» (At 4,20). </a:t>
            </a:r>
            <a:endParaRPr lang="it-IT" i="1" dirty="0" smtClean="0"/>
          </a:p>
          <a:p>
            <a:r>
              <a:rPr lang="it-IT" i="1" dirty="0" smtClean="0"/>
              <a:t>Tutto </a:t>
            </a:r>
            <a:r>
              <a:rPr lang="it-IT" i="1" dirty="0"/>
              <a:t>ciò che abbiamo ricevuto, tutto ciò che il Signore ci ha via via elargito, ce lo ha donato perché lo mettiamo in gioco e lo doniamo gratuitamente agli altri. </a:t>
            </a:r>
            <a:endParaRPr lang="it-IT" i="1" dirty="0" smtClean="0"/>
          </a:p>
          <a:p>
            <a:endParaRPr lang="it-I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628800"/>
            <a:ext cx="4289692" cy="380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038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1000"/>
                                        <p:tgtEl>
                                          <p:spTgt spid="4098"/>
                                        </p:tgtEl>
                                      </p:cBhvr>
                                    </p:animEffect>
                                    <p:anim calcmode="lin" valueType="num">
                                      <p:cBhvr>
                                        <p:cTn id="15" dur="1000" fill="hold"/>
                                        <p:tgtEl>
                                          <p:spTgt spid="4098"/>
                                        </p:tgtEl>
                                        <p:attrNameLst>
                                          <p:attrName>ppt_x</p:attrName>
                                        </p:attrNameLst>
                                      </p:cBhvr>
                                      <p:tavLst>
                                        <p:tav tm="0">
                                          <p:val>
                                            <p:strVal val="#ppt_x"/>
                                          </p:val>
                                        </p:tav>
                                        <p:tav tm="100000">
                                          <p:val>
                                            <p:strVal val="#ppt_x"/>
                                          </p:val>
                                        </p:tav>
                                      </p:tavLst>
                                    </p:anim>
                                    <p:anim calcmode="lin" valueType="num">
                                      <p:cBhvr>
                                        <p:cTn id="16"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Non possiamo tacere quello che abbiamo visto e udito</a:t>
            </a:r>
            <a:endParaRPr lang="it-IT" dirty="0"/>
          </a:p>
        </p:txBody>
      </p:sp>
      <p:sp>
        <p:nvSpPr>
          <p:cNvPr id="3" name="Segnaposto contenuto 2"/>
          <p:cNvSpPr>
            <a:spLocks noGrp="1"/>
          </p:cNvSpPr>
          <p:nvPr>
            <p:ph idx="1"/>
          </p:nvPr>
        </p:nvSpPr>
        <p:spPr>
          <a:xfrm>
            <a:off x="457200" y="1600200"/>
            <a:ext cx="5194920" cy="4525963"/>
          </a:xfrm>
        </p:spPr>
        <p:txBody>
          <a:bodyPr>
            <a:normAutofit fontScale="70000" lnSpcReduction="20000"/>
          </a:bodyPr>
          <a:lstStyle/>
          <a:p>
            <a:r>
              <a:rPr lang="it-IT" i="1" dirty="0"/>
              <a:t>Come gli Apostoli che hanno visto, ascoltato e toccato la salvezza di Gesù (</a:t>
            </a:r>
            <a:r>
              <a:rPr lang="it-IT" i="1" dirty="0" err="1"/>
              <a:t>cfr</a:t>
            </a:r>
            <a:r>
              <a:rPr lang="it-IT" i="1" dirty="0"/>
              <a:t> 1 </a:t>
            </a:r>
            <a:r>
              <a:rPr lang="it-IT" i="1" dirty="0" err="1"/>
              <a:t>Gv</a:t>
            </a:r>
            <a:r>
              <a:rPr lang="it-IT" i="1" dirty="0"/>
              <a:t> 1,1-4), così </a:t>
            </a:r>
            <a:r>
              <a:rPr lang="it-IT" b="1" i="1" dirty="0"/>
              <a:t>noi oggi possiamo toccare la carne sofferente e gloriosa di Cristo nella storia di ogni giorno </a:t>
            </a:r>
            <a:r>
              <a:rPr lang="it-IT" i="1" dirty="0"/>
              <a:t>e trovare il coraggio di condividere con tutti un destino di speranza, quella nota indubitabile che nasce dal saperci accompagnati dal Signore. </a:t>
            </a:r>
            <a:endParaRPr lang="it-IT" i="1" dirty="0" smtClean="0"/>
          </a:p>
          <a:p>
            <a:r>
              <a:rPr lang="it-IT" i="1" dirty="0" smtClean="0"/>
              <a:t>Come </a:t>
            </a:r>
            <a:r>
              <a:rPr lang="it-IT" i="1" dirty="0"/>
              <a:t>cristiani non possiamo tenere il Signore per noi stessi: la missione evangelizzatrice della Chiesa esprime la sua valenza integrale e pubblica nella </a:t>
            </a:r>
            <a:r>
              <a:rPr lang="it-IT" b="1" i="1" dirty="0"/>
              <a:t>trasformazione del mondo</a:t>
            </a:r>
            <a:r>
              <a:rPr lang="it-IT" i="1" dirty="0"/>
              <a:t> e nella custodia del creato.</a:t>
            </a:r>
          </a:p>
          <a:p>
            <a:endParaRPr lang="it-IT"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5727" y="1556792"/>
            <a:ext cx="2982737" cy="4306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16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dirty="0"/>
              <a:t>Far conoscere </a:t>
            </a:r>
            <a:r>
              <a:rPr lang="it-IT" b="1" dirty="0" smtClean="0"/>
              <a:t>                                          quello </a:t>
            </a:r>
            <a:r>
              <a:rPr lang="it-IT" b="1" dirty="0"/>
              <a:t>che abbiamo nel </a:t>
            </a:r>
            <a:r>
              <a:rPr lang="it-IT" b="1" dirty="0" smtClean="0"/>
              <a:t>cuore</a:t>
            </a:r>
            <a:endParaRPr lang="it-IT" dirty="0"/>
          </a:p>
        </p:txBody>
      </p:sp>
      <p:sp>
        <p:nvSpPr>
          <p:cNvPr id="3" name="Segnaposto contenuto 2"/>
          <p:cNvSpPr>
            <a:spLocks noGrp="1"/>
          </p:cNvSpPr>
          <p:nvPr>
            <p:ph idx="1"/>
          </p:nvPr>
        </p:nvSpPr>
        <p:spPr>
          <a:xfrm>
            <a:off x="457200" y="1600200"/>
            <a:ext cx="8229600" cy="4997152"/>
          </a:xfrm>
        </p:spPr>
        <p:txBody>
          <a:bodyPr>
            <a:normAutofit/>
          </a:bodyPr>
          <a:lstStyle/>
          <a:p>
            <a:r>
              <a:rPr lang="it-IT" i="1" dirty="0" smtClean="0"/>
              <a:t>Il </a:t>
            </a:r>
            <a:r>
              <a:rPr lang="it-IT" i="1" dirty="0"/>
              <a:t>tema della Giornata Missionaria Mondiale di quest’anno, «Non possiamo tacere quello che abbiamo visto e ascoltato» (At 4,20), è un invito a ciascuno di noi a </a:t>
            </a:r>
            <a:r>
              <a:rPr lang="it-IT" b="1" i="1" dirty="0"/>
              <a:t>“farci carico” e a far conoscere ciò che portiamo nel cuore. </a:t>
            </a:r>
            <a:endParaRPr lang="it-IT" b="1" i="1" dirty="0" smtClean="0"/>
          </a:p>
          <a:p>
            <a:endParaRPr lang="it-IT" i="1" dirty="0" smtClean="0"/>
          </a:p>
          <a:p>
            <a:r>
              <a:rPr lang="it-IT" i="1" dirty="0" smtClean="0"/>
              <a:t>Questa </a:t>
            </a:r>
            <a:r>
              <a:rPr lang="it-IT" i="1" dirty="0"/>
              <a:t>missione è ed è sempre stata l’identità della Chiesa: «essa esiste per evangelizzare» (S. Paolo VI, </a:t>
            </a:r>
            <a:r>
              <a:rPr lang="it-IT" i="1" dirty="0" err="1"/>
              <a:t>Esort</a:t>
            </a:r>
            <a:r>
              <a:rPr lang="it-IT" i="1" dirty="0"/>
              <a:t>. </a:t>
            </a:r>
            <a:r>
              <a:rPr lang="it-IT" i="1" dirty="0" err="1"/>
              <a:t>ap</a:t>
            </a:r>
            <a:r>
              <a:rPr lang="it-IT" i="1" dirty="0"/>
              <a:t>. </a:t>
            </a:r>
            <a:r>
              <a:rPr lang="it-IT" i="1" u="sng" dirty="0" err="1">
                <a:hlinkClick r:id="rId2"/>
              </a:rPr>
              <a:t>Evangelii</a:t>
            </a:r>
            <a:r>
              <a:rPr lang="it-IT" i="1" u="sng" dirty="0">
                <a:hlinkClick r:id="rId2"/>
              </a:rPr>
              <a:t> </a:t>
            </a:r>
            <a:r>
              <a:rPr lang="it-IT" i="1" u="sng" dirty="0" err="1">
                <a:hlinkClick r:id="rId2"/>
              </a:rPr>
              <a:t>nuntiandi</a:t>
            </a:r>
            <a:r>
              <a:rPr lang="it-IT" i="1" dirty="0"/>
              <a:t>, 14).</a:t>
            </a:r>
          </a:p>
          <a:p>
            <a:endParaRPr lang="it-IT" i="1" dirty="0"/>
          </a:p>
        </p:txBody>
      </p:sp>
    </p:spTree>
    <p:extLst>
      <p:ext uri="{BB962C8B-B14F-4D97-AF65-F5344CB8AC3E}">
        <p14:creationId xmlns:p14="http://schemas.microsoft.com/office/powerpoint/2010/main" val="378546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804" y="692696"/>
            <a:ext cx="8661151"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3920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dirty="0"/>
              <a:t>Coltivare gli stessi interessi di </a:t>
            </a:r>
            <a:r>
              <a:rPr lang="it-IT" b="1" dirty="0" smtClean="0"/>
              <a:t>Gesù</a:t>
            </a:r>
            <a:endParaRPr lang="it-IT" dirty="0"/>
          </a:p>
        </p:txBody>
      </p:sp>
      <p:sp>
        <p:nvSpPr>
          <p:cNvPr id="3" name="Segnaposto contenuto 2"/>
          <p:cNvSpPr>
            <a:spLocks noGrp="1"/>
          </p:cNvSpPr>
          <p:nvPr>
            <p:ph idx="1"/>
          </p:nvPr>
        </p:nvSpPr>
        <p:spPr>
          <a:xfrm>
            <a:off x="457200" y="1600200"/>
            <a:ext cx="4690864" cy="4525963"/>
          </a:xfrm>
        </p:spPr>
        <p:txBody>
          <a:bodyPr>
            <a:normAutofit fontScale="85000" lnSpcReduction="10000"/>
          </a:bodyPr>
          <a:lstStyle/>
          <a:p>
            <a:r>
              <a:rPr lang="it-IT" b="1" i="1" dirty="0" smtClean="0"/>
              <a:t>Vivere </a:t>
            </a:r>
            <a:r>
              <a:rPr lang="it-IT" b="1" i="1" dirty="0"/>
              <a:t>la missione è avventurarsi a coltivare gli stessi sentimenti di Cristo Gesù</a:t>
            </a:r>
            <a:r>
              <a:rPr lang="it-IT" i="1" dirty="0"/>
              <a:t> e credere con Lui che </a:t>
            </a:r>
            <a:r>
              <a:rPr lang="it-IT" i="1" dirty="0" smtClean="0"/>
              <a:t> chi </a:t>
            </a:r>
            <a:r>
              <a:rPr lang="it-IT" i="1" dirty="0"/>
              <a:t>mi sta accanto è pure </a:t>
            </a:r>
            <a:r>
              <a:rPr lang="it-IT" i="1" dirty="0" smtClean="0"/>
              <a:t>          mio </a:t>
            </a:r>
            <a:r>
              <a:rPr lang="it-IT" i="1" dirty="0"/>
              <a:t>fratello e mia sorella. </a:t>
            </a:r>
            <a:endParaRPr lang="it-IT" i="1" dirty="0" smtClean="0"/>
          </a:p>
          <a:p>
            <a:r>
              <a:rPr lang="it-IT" i="1" dirty="0" smtClean="0"/>
              <a:t>Che </a:t>
            </a:r>
            <a:r>
              <a:rPr lang="it-IT" i="1" dirty="0"/>
              <a:t>il suo amore di compassione risvegli anche </a:t>
            </a:r>
            <a:r>
              <a:rPr lang="it-IT" i="1" dirty="0" smtClean="0"/>
              <a:t>      il </a:t>
            </a:r>
            <a:r>
              <a:rPr lang="it-IT" i="1" dirty="0"/>
              <a:t>nostro cuore e ci renda tutti discepoli missionari.</a:t>
            </a:r>
          </a:p>
        </p:txBody>
      </p:sp>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9570" t="20925" r="3505" b="7431"/>
          <a:stretch/>
        </p:blipFill>
        <p:spPr bwMode="auto">
          <a:xfrm rot="16200000">
            <a:off x="4690709" y="2014148"/>
            <a:ext cx="4640762" cy="3726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63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fade">
                                      <p:cBhvr>
                                        <p:cTn id="14" dur="1000"/>
                                        <p:tgtEl>
                                          <p:spTgt spid="7170"/>
                                        </p:tgtEl>
                                      </p:cBhvr>
                                    </p:animEffect>
                                    <p:anim calcmode="lin" valueType="num">
                                      <p:cBhvr>
                                        <p:cTn id="15" dur="1000" fill="hold"/>
                                        <p:tgtEl>
                                          <p:spTgt spid="7170"/>
                                        </p:tgtEl>
                                        <p:attrNameLst>
                                          <p:attrName>ppt_x</p:attrName>
                                        </p:attrNameLst>
                                      </p:cBhvr>
                                      <p:tavLst>
                                        <p:tav tm="0">
                                          <p:val>
                                            <p:strVal val="#ppt_x"/>
                                          </p:val>
                                        </p:tav>
                                        <p:tav tm="100000">
                                          <p:val>
                                            <p:strVal val="#ppt_x"/>
                                          </p:val>
                                        </p:tav>
                                      </p:tavLst>
                                    </p:anim>
                                    <p:anim calcmode="lin" valueType="num">
                                      <p:cBhvr>
                                        <p:cTn id="16"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t>Per la preghiera</a:t>
            </a:r>
            <a:endParaRPr lang="it-IT" dirty="0"/>
          </a:p>
        </p:txBody>
      </p:sp>
      <p:sp>
        <p:nvSpPr>
          <p:cNvPr id="3" name="Segnaposto contenuto 2"/>
          <p:cNvSpPr>
            <a:spLocks noGrp="1"/>
          </p:cNvSpPr>
          <p:nvPr>
            <p:ph idx="1"/>
          </p:nvPr>
        </p:nvSpPr>
        <p:spPr/>
        <p:txBody>
          <a:bodyPr/>
          <a:lstStyle/>
          <a:p>
            <a:r>
              <a:rPr lang="it-IT" dirty="0" smtClean="0"/>
              <a:t>Io, il cattolico, cosa porto nel cuore, cosa presento oggi, a Gesù nella mia preghiera missionaria?</a:t>
            </a:r>
          </a:p>
          <a:p>
            <a:r>
              <a:rPr lang="it-IT" dirty="0" smtClean="0"/>
              <a:t>L’abbraccio di Gesù è il segno del suo amore e della sua amicizia. Cosa faccio di questo amore gratuito donato in abbondanza?</a:t>
            </a:r>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a:p>
        </p:txBody>
      </p:sp>
    </p:spTree>
    <p:extLst>
      <p:ext uri="{BB962C8B-B14F-4D97-AF65-F5344CB8AC3E}">
        <p14:creationId xmlns:p14="http://schemas.microsoft.com/office/powerpoint/2010/main" val="2471724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480</TotalTime>
  <Words>2062</Words>
  <Application>Microsoft Office PowerPoint</Application>
  <PresentationFormat>Presentazione su schermo (4:3)</PresentationFormat>
  <Paragraphs>124</Paragraphs>
  <Slides>34</Slides>
  <Notes>0</Notes>
  <HiddenSlides>0</HiddenSlides>
  <MMClips>0</MMClips>
  <ScaleCrop>false</ScaleCrop>
  <HeadingPairs>
    <vt:vector size="4" baseType="variant">
      <vt:variant>
        <vt:lpstr>Tema</vt:lpstr>
      </vt:variant>
      <vt:variant>
        <vt:i4>1</vt:i4>
      </vt:variant>
      <vt:variant>
        <vt:lpstr>Titoli diapositive</vt:lpstr>
      </vt:variant>
      <vt:variant>
        <vt:i4>34</vt:i4>
      </vt:variant>
    </vt:vector>
  </HeadingPairs>
  <TitlesOfParts>
    <vt:vector size="35" baseType="lpstr">
      <vt:lpstr>Tema di Office</vt:lpstr>
      <vt:lpstr>Dalla fusione  dello sguardo  all’unione  dei cuori</vt:lpstr>
      <vt:lpstr>Lo stile simbolico </vt:lpstr>
      <vt:lpstr>Lo stile simbolico </vt:lpstr>
      <vt:lpstr>Presentazione standard di PowerPoint</vt:lpstr>
      <vt:lpstr>Presentazione standard di PowerPoint</vt:lpstr>
      <vt:lpstr>Presentazione standard di PowerPoint</vt:lpstr>
      <vt:lpstr>La forma a mandorla </vt:lpstr>
      <vt:lpstr>La luce</vt:lpstr>
      <vt:lpstr>La luce</vt:lpstr>
      <vt:lpstr>La via</vt:lpstr>
      <vt:lpstr>La via</vt:lpstr>
      <vt:lpstr>La via</vt:lpstr>
      <vt:lpstr>La via</vt:lpstr>
      <vt:lpstr>Gli occhi</vt:lpstr>
      <vt:lpstr>Gli occhi</vt:lpstr>
      <vt:lpstr>Gli occhi</vt:lpstr>
      <vt:lpstr>Il cuore di Gesù</vt:lpstr>
      <vt:lpstr>Il cuore di Gesù</vt:lpstr>
      <vt:lpstr>Presentazione standard di PowerPoint</vt:lpstr>
      <vt:lpstr>Il cuore di Gesù</vt:lpstr>
      <vt:lpstr>Il cuore di Gesù</vt:lpstr>
      <vt:lpstr>Le mani e le braccia</vt:lpstr>
      <vt:lpstr>Le mani e le braccia</vt:lpstr>
      <vt:lpstr>Le mani e le braccia</vt:lpstr>
      <vt:lpstr>La vicinanza di Gesù e Comboni</vt:lpstr>
      <vt:lpstr>Che cosa c’è  del contenuto di questa icona nel messaggio di Papa Francesco                per la GMM 2021?</vt:lpstr>
      <vt:lpstr>L’offerta di amicizia                                      da parte del Signore</vt:lpstr>
      <vt:lpstr>Stringersi a Cristo</vt:lpstr>
      <vt:lpstr>Non possiamo tacere quello che abbiamo visto e udito</vt:lpstr>
      <vt:lpstr>Non possiamo tacere quello che abbiamo visto e udito</vt:lpstr>
      <vt:lpstr>Far conoscere                                           quello che abbiamo nel cuore</vt:lpstr>
      <vt:lpstr>Presentazione standard di PowerPoint</vt:lpstr>
      <vt:lpstr>Coltivare gli stessi interessi di Gesù</vt:lpstr>
      <vt:lpstr>Per la preghiera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Renzo</dc:creator>
  <cp:lastModifiedBy>Renzo</cp:lastModifiedBy>
  <cp:revision>39</cp:revision>
  <dcterms:created xsi:type="dcterms:W3CDTF">2021-09-29T16:46:31Z</dcterms:created>
  <dcterms:modified xsi:type="dcterms:W3CDTF">2021-10-05T14:45:53Z</dcterms:modified>
</cp:coreProperties>
</file>